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5971032"/>
            <a:ext cx="9144000" cy="887094"/>
          </a:xfrm>
          <a:custGeom>
            <a:avLst/>
            <a:gdLst/>
            <a:ahLst/>
            <a:cxnLst/>
            <a:rect l="l" t="t" r="r" b="b"/>
            <a:pathLst>
              <a:path w="9144000" h="887095">
                <a:moveTo>
                  <a:pt x="9144000" y="0"/>
                </a:moveTo>
                <a:lnTo>
                  <a:pt x="0" y="0"/>
                </a:lnTo>
                <a:lnTo>
                  <a:pt x="0" y="886968"/>
                </a:lnTo>
                <a:lnTo>
                  <a:pt x="9144000" y="886968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6053328"/>
            <a:ext cx="2240280" cy="713740"/>
          </a:xfrm>
          <a:custGeom>
            <a:avLst/>
            <a:gdLst/>
            <a:ahLst/>
            <a:cxnLst/>
            <a:rect l="l" t="t" r="r" b="b"/>
            <a:pathLst>
              <a:path w="2240280" h="713740">
                <a:moveTo>
                  <a:pt x="2240280" y="0"/>
                </a:moveTo>
                <a:lnTo>
                  <a:pt x="0" y="0"/>
                </a:lnTo>
                <a:lnTo>
                  <a:pt x="0" y="713232"/>
                </a:lnTo>
                <a:lnTo>
                  <a:pt x="2240280" y="713232"/>
                </a:lnTo>
                <a:lnTo>
                  <a:pt x="2240280" y="0"/>
                </a:lnTo>
                <a:close/>
              </a:path>
            </a:pathLst>
          </a:custGeom>
          <a:solidFill>
            <a:srgbClr val="7B9D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359151" y="6044184"/>
            <a:ext cx="6784975" cy="713740"/>
          </a:xfrm>
          <a:custGeom>
            <a:avLst/>
            <a:gdLst/>
            <a:ahLst/>
            <a:cxnLst/>
            <a:rect l="l" t="t" r="r" b="b"/>
            <a:pathLst>
              <a:path w="6784975" h="713740">
                <a:moveTo>
                  <a:pt x="6784848" y="0"/>
                </a:moveTo>
                <a:lnTo>
                  <a:pt x="0" y="0"/>
                </a:lnTo>
                <a:lnTo>
                  <a:pt x="0" y="713231"/>
                </a:lnTo>
                <a:lnTo>
                  <a:pt x="6784848" y="713231"/>
                </a:lnTo>
                <a:lnTo>
                  <a:pt x="6784848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50817" y="2173732"/>
            <a:ext cx="4453890" cy="2218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49244" y="4450333"/>
            <a:ext cx="545655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B9D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90550" y="1280160"/>
            <a:ext cx="8553450" cy="228600"/>
          </a:xfrm>
          <a:custGeom>
            <a:avLst/>
            <a:gdLst/>
            <a:ahLst/>
            <a:cxnLst/>
            <a:rect l="l" t="t" r="r" b="b"/>
            <a:pathLst>
              <a:path w="8553450" h="228600">
                <a:moveTo>
                  <a:pt x="8553450" y="0"/>
                </a:moveTo>
                <a:lnTo>
                  <a:pt x="0" y="0"/>
                </a:lnTo>
                <a:lnTo>
                  <a:pt x="0" y="228600"/>
                </a:lnTo>
                <a:lnTo>
                  <a:pt x="8553450" y="228600"/>
                </a:lnTo>
                <a:lnTo>
                  <a:pt x="8553450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56450" y="5212079"/>
            <a:ext cx="1987550" cy="16459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88340" y="1526520"/>
            <a:ext cx="3696335" cy="4496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24425" y="1515544"/>
            <a:ext cx="3691254" cy="3879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B9D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90550" y="1280160"/>
            <a:ext cx="8553450" cy="228600"/>
          </a:xfrm>
          <a:custGeom>
            <a:avLst/>
            <a:gdLst/>
            <a:ahLst/>
            <a:cxnLst/>
            <a:rect l="l" t="t" r="r" b="b"/>
            <a:pathLst>
              <a:path w="8553450" h="228600">
                <a:moveTo>
                  <a:pt x="8553450" y="0"/>
                </a:moveTo>
                <a:lnTo>
                  <a:pt x="0" y="0"/>
                </a:lnTo>
                <a:lnTo>
                  <a:pt x="0" y="228600"/>
                </a:lnTo>
                <a:lnTo>
                  <a:pt x="8553450" y="228600"/>
                </a:lnTo>
                <a:lnTo>
                  <a:pt x="8553450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2742" y="328117"/>
            <a:ext cx="7938515" cy="7129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1387" y="1538318"/>
            <a:ext cx="7970520" cy="4025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hyperlink" Target="http://national.unitedway.org/give/" TargetMode="External"/><Relationship Id="rId4" Type="http://schemas.openxmlformats.org/officeDocument/2006/relationships/image" Target="../media/image3.png"/><Relationship Id="rId5" Type="http://schemas.openxmlformats.org/officeDocument/2006/relationships/hyperlink" Target="http://national.unitedway.org/advocate/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://national.unitedway.org/volunteer/" TargetMode="External"/><Relationship Id="rId8" Type="http://schemas.openxmlformats.org/officeDocument/2006/relationships/image" Target="../media/image5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6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.jpg"/><Relationship Id="rId4" Type="http://schemas.openxmlformats.org/officeDocument/2006/relationships/hyperlink" Target="file://10.0.0.4/administration/City%20Manager%20Share/Workshops/UW/United%20Way%20Funding%20Supplemental%20Workbook.xlsx" TargetMode="Externa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uwaysampsonco@embarqmail.com" TargetMode="External"/><Relationship Id="rId3" Type="http://schemas.openxmlformats.org/officeDocument/2006/relationships/hyperlink" Target="http://www.unitedwaysampson.org/" TargetMode="External"/><Relationship Id="rId4" Type="http://schemas.openxmlformats.org/officeDocument/2006/relationships/hyperlink" Target="http://www.liveunited.org/" TargetMode="External"/><Relationship Id="rId5" Type="http://schemas.openxmlformats.org/officeDocument/2006/relationships/hyperlink" Target="http://www.national.unitedway.org/" TargetMode="External"/><Relationship Id="rId6" Type="http://schemas.openxmlformats.org/officeDocument/2006/relationships/image" Target="../media/image7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8635"/>
              </a:lnSpc>
              <a:spcBef>
                <a:spcPts val="100"/>
              </a:spcBef>
              <a:tabLst>
                <a:tab pos="2783205" algn="l"/>
              </a:tabLst>
            </a:pPr>
            <a:r>
              <a:rPr dirty="0" sz="7200" spc="-10">
                <a:solidFill>
                  <a:srgbClr val="FFF39D"/>
                </a:solidFill>
                <a:latin typeface="Myriad Pro"/>
                <a:cs typeface="Myriad Pro"/>
              </a:rPr>
              <a:t>United</a:t>
            </a:r>
            <a:r>
              <a:rPr dirty="0" sz="7200">
                <a:solidFill>
                  <a:srgbClr val="FFF39D"/>
                </a:solidFill>
                <a:latin typeface="Myriad Pro"/>
                <a:cs typeface="Myriad Pro"/>
              </a:rPr>
              <a:t>	</a:t>
            </a:r>
            <a:r>
              <a:rPr dirty="0" sz="7200" spc="-25">
                <a:solidFill>
                  <a:srgbClr val="FFF39D"/>
                </a:solidFill>
                <a:latin typeface="Myriad Pro"/>
                <a:cs typeface="Myriad Pro"/>
              </a:rPr>
              <a:t>Way</a:t>
            </a:r>
            <a:endParaRPr sz="7200">
              <a:latin typeface="Myriad Pro"/>
              <a:cs typeface="Myriad Pro"/>
            </a:endParaRPr>
          </a:p>
          <a:p>
            <a:pPr algn="ctr" marR="937260">
              <a:lnSpc>
                <a:spcPts val="8635"/>
              </a:lnSpc>
            </a:pPr>
            <a:r>
              <a:rPr dirty="0" sz="7200" spc="-25">
                <a:solidFill>
                  <a:srgbClr val="FFF39D"/>
                </a:solidFill>
                <a:latin typeface="Myriad Pro"/>
                <a:cs typeface="Myriad Pro"/>
              </a:rPr>
              <a:t>of</a:t>
            </a:r>
            <a:endParaRPr sz="7200">
              <a:latin typeface="Myriad Pro"/>
              <a:cs typeface="Myriad Pro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28645" algn="l"/>
              </a:tabLst>
            </a:pPr>
            <a:r>
              <a:rPr dirty="0" sz="6000" spc="-10">
                <a:solidFill>
                  <a:srgbClr val="FFF39D"/>
                </a:solidFill>
                <a:latin typeface="Myriad Pro"/>
                <a:cs typeface="Myriad Pro"/>
              </a:rPr>
              <a:t>Sampson</a:t>
            </a:r>
            <a:r>
              <a:rPr dirty="0" sz="6000">
                <a:solidFill>
                  <a:srgbClr val="FFF39D"/>
                </a:solidFill>
                <a:latin typeface="Myriad Pro"/>
                <a:cs typeface="Myriad Pro"/>
              </a:rPr>
              <a:t>	</a:t>
            </a:r>
            <a:r>
              <a:rPr dirty="0" sz="6000" spc="-10">
                <a:solidFill>
                  <a:srgbClr val="FFF39D"/>
                </a:solidFill>
                <a:latin typeface="Myriad Pro"/>
                <a:cs typeface="Myriad Pro"/>
              </a:rPr>
              <a:t>County</a:t>
            </a:r>
            <a:endParaRPr sz="6000">
              <a:latin typeface="Myriad Pro"/>
              <a:cs typeface="Myriad Pro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441194" y="6163767"/>
            <a:ext cx="4831080" cy="42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-210">
                <a:solidFill>
                  <a:srgbClr val="FFFFFF"/>
                </a:solidFill>
                <a:latin typeface="Arial"/>
                <a:cs typeface="Arial"/>
              </a:rPr>
              <a:t>Funding</a:t>
            </a:r>
            <a:r>
              <a:rPr dirty="0" sz="26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95">
                <a:solidFill>
                  <a:srgbClr val="FFFFFF"/>
                </a:solidFill>
                <a:latin typeface="Arial"/>
                <a:cs typeface="Arial"/>
              </a:rPr>
              <a:t>Application</a:t>
            </a:r>
            <a:r>
              <a:rPr dirty="0" sz="26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175">
                <a:solidFill>
                  <a:srgbClr val="FFFFFF"/>
                </a:solidFill>
                <a:latin typeface="Arial"/>
                <a:cs typeface="Arial"/>
              </a:rPr>
              <a:t>Workshop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2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dirty="0" sz="2600" spc="-20">
                <a:solidFill>
                  <a:srgbClr val="FFFFFF"/>
                </a:solidFill>
                <a:latin typeface="Myriad Pro"/>
                <a:cs typeface="Myriad Pro"/>
              </a:rPr>
              <a:t>25</a:t>
            </a:r>
            <a:endParaRPr sz="2600">
              <a:latin typeface="Myriad Pro"/>
              <a:cs typeface="Myriad Pro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0" y="1066800"/>
            <a:ext cx="2313940" cy="5691505"/>
            <a:chOff x="0" y="1066800"/>
            <a:chExt cx="2313940" cy="569150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" y="6063343"/>
              <a:ext cx="1631950" cy="694944"/>
            </a:xfrm>
            <a:prstGeom prst="rect">
              <a:avLst/>
            </a:prstGeom>
          </p:spPr>
        </p:pic>
        <p:pic>
          <p:nvPicPr>
            <p:cNvPr id="7" name="object 7" descr="">
              <a:hlinkClick r:id="rId3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066800"/>
              <a:ext cx="2310130" cy="640079"/>
            </a:xfrm>
            <a:prstGeom prst="rect">
              <a:avLst/>
            </a:prstGeom>
          </p:spPr>
        </p:pic>
        <p:pic>
          <p:nvPicPr>
            <p:cNvPr id="8" name="object 8" descr="">
              <a:hlinkClick r:id="rId5"/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1828800"/>
              <a:ext cx="2310130" cy="640079"/>
            </a:xfrm>
            <a:prstGeom prst="rect">
              <a:avLst/>
            </a:prstGeom>
          </p:spPr>
        </p:pic>
        <p:pic>
          <p:nvPicPr>
            <p:cNvPr id="9" name="object 9" descr="">
              <a:hlinkClick r:id="rId7"/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0" y="2590800"/>
              <a:ext cx="2313432" cy="6400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56450" y="5212079"/>
            <a:ext cx="1987550" cy="1645920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1595437"/>
            <a:ext cx="2595880" cy="5262880"/>
            <a:chOff x="0" y="1595437"/>
            <a:chExt cx="2595880" cy="526288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662612"/>
              <a:ext cx="1209675" cy="1195387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143000" y="1600200"/>
              <a:ext cx="1447800" cy="4495800"/>
            </a:xfrm>
            <a:custGeom>
              <a:avLst/>
              <a:gdLst/>
              <a:ahLst/>
              <a:cxnLst/>
              <a:rect l="l" t="t" r="r" b="b"/>
              <a:pathLst>
                <a:path w="1447800" h="4495800">
                  <a:moveTo>
                    <a:pt x="0" y="4495800"/>
                  </a:moveTo>
                  <a:lnTo>
                    <a:pt x="1447800" y="4495800"/>
                  </a:lnTo>
                  <a:lnTo>
                    <a:pt x="1447800" y="0"/>
                  </a:lnTo>
                  <a:lnTo>
                    <a:pt x="0" y="0"/>
                  </a:lnTo>
                  <a:lnTo>
                    <a:pt x="0" y="4495800"/>
                  </a:lnTo>
                  <a:close/>
                </a:path>
              </a:pathLst>
            </a:custGeom>
            <a:ln w="9525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274066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320"/>
              <a:t>Logic</a:t>
            </a:r>
            <a:r>
              <a:rPr dirty="0" spc="-20"/>
              <a:t> </a:t>
            </a:r>
            <a:r>
              <a:rPr dirty="0" spc="-145"/>
              <a:t>Model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1499361" y="1618234"/>
            <a:ext cx="73406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75" b="1">
                <a:latin typeface="Arial"/>
                <a:cs typeface="Arial"/>
              </a:rPr>
              <a:t>Inputs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22044" y="2226691"/>
            <a:ext cx="1265555" cy="209232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800">
                <a:latin typeface="Arial"/>
                <a:cs typeface="Arial"/>
              </a:rPr>
              <a:t>4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programs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800">
                <a:latin typeface="Arial"/>
                <a:cs typeface="Arial"/>
              </a:rPr>
              <a:t>5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360">
                <a:latin typeface="Arial"/>
                <a:cs typeface="Arial"/>
              </a:rPr>
              <a:t>FTEs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800">
                <a:latin typeface="Arial"/>
                <a:cs typeface="Arial"/>
              </a:rPr>
              <a:t>30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0">
                <a:latin typeface="Arial"/>
                <a:cs typeface="Arial"/>
              </a:rPr>
              <a:t>volunteers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800" spc="-10">
                <a:latin typeface="Arial"/>
                <a:cs typeface="Arial"/>
              </a:rPr>
              <a:t>$25,000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dirty="0" sz="1050" spc="-75">
                <a:latin typeface="Arial"/>
                <a:cs typeface="Arial"/>
              </a:rPr>
              <a:t>(supplies,</a:t>
            </a:r>
            <a:r>
              <a:rPr dirty="0" sz="1050" spc="-15">
                <a:latin typeface="Arial"/>
                <a:cs typeface="Arial"/>
              </a:rPr>
              <a:t> </a:t>
            </a:r>
            <a:r>
              <a:rPr dirty="0" sz="1050" spc="-50">
                <a:latin typeface="Arial"/>
                <a:cs typeface="Arial"/>
              </a:rPr>
              <a:t>rewards,</a:t>
            </a:r>
            <a:r>
              <a:rPr dirty="0" sz="1050" spc="-10">
                <a:latin typeface="Arial"/>
                <a:cs typeface="Arial"/>
              </a:rPr>
              <a:t> </a:t>
            </a:r>
            <a:r>
              <a:rPr dirty="0" sz="1050" spc="-45">
                <a:latin typeface="Arial"/>
                <a:cs typeface="Arial"/>
              </a:rPr>
              <a:t>etc.)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800" spc="-20">
                <a:latin typeface="Arial"/>
                <a:cs typeface="Arial"/>
              </a:rPr>
              <a:t>2,500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hours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4343400" y="1600200"/>
            <a:ext cx="1447800" cy="4495800"/>
          </a:xfrm>
          <a:custGeom>
            <a:avLst/>
            <a:gdLst/>
            <a:ahLst/>
            <a:cxnLst/>
            <a:rect l="l" t="t" r="r" b="b"/>
            <a:pathLst>
              <a:path w="1447800" h="4495800">
                <a:moveTo>
                  <a:pt x="0" y="4495800"/>
                </a:moveTo>
                <a:lnTo>
                  <a:pt x="1447800" y="4495800"/>
                </a:lnTo>
                <a:lnTo>
                  <a:pt x="1447800" y="0"/>
                </a:lnTo>
                <a:lnTo>
                  <a:pt x="0" y="0"/>
                </a:lnTo>
                <a:lnTo>
                  <a:pt x="0" y="4495800"/>
                </a:lnTo>
                <a:close/>
              </a:path>
            </a:pathLst>
          </a:custGeom>
          <a:ln w="9525">
            <a:solidFill>
              <a:srgbClr val="FF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4596510" y="1618234"/>
            <a:ext cx="93980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80" b="1">
                <a:latin typeface="Arial"/>
                <a:cs typeface="Arial"/>
              </a:rPr>
              <a:t>Outputs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422775" y="2319655"/>
            <a:ext cx="1243965" cy="2729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41783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75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5">
                <a:latin typeface="Arial"/>
                <a:cs typeface="Arial"/>
              </a:rPr>
              <a:t>students</a:t>
            </a:r>
            <a:endParaRPr sz="1400">
              <a:latin typeface="Arial"/>
              <a:cs typeface="Arial"/>
            </a:endParaRPr>
          </a:p>
          <a:p>
            <a:pPr algn="r" marR="390525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tutored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Arial"/>
                <a:cs typeface="Arial"/>
              </a:rPr>
              <a:t>452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calls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Arial"/>
                <a:cs typeface="Arial"/>
              </a:rPr>
              <a:t>125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DARE</a:t>
            </a:r>
            <a:endParaRPr sz="1400">
              <a:latin typeface="Arial"/>
              <a:cs typeface="Arial"/>
            </a:endParaRPr>
          </a:p>
          <a:p>
            <a:pPr marL="332105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participants</a:t>
            </a:r>
            <a:endParaRPr sz="1400">
              <a:latin typeface="Arial"/>
              <a:cs typeface="Arial"/>
            </a:endParaRPr>
          </a:p>
          <a:p>
            <a:pPr marL="332105" marR="101600" indent="-320040">
              <a:lnSpc>
                <a:spcPct val="100000"/>
              </a:lnSpc>
              <a:spcBef>
                <a:spcPts val="710"/>
              </a:spcBef>
            </a:pPr>
            <a:r>
              <a:rPr dirty="0" sz="1400">
                <a:latin typeface="Arial"/>
                <a:cs typeface="Arial"/>
              </a:rPr>
              <a:t>30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30">
                <a:latin typeface="Arial"/>
                <a:cs typeface="Arial"/>
              </a:rPr>
              <a:t>regular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teen </a:t>
            </a:r>
            <a:r>
              <a:rPr dirty="0" sz="1400" spc="-10">
                <a:latin typeface="Arial"/>
                <a:cs typeface="Arial"/>
              </a:rPr>
              <a:t>center visitors</a:t>
            </a:r>
            <a:endParaRPr sz="1400">
              <a:latin typeface="Arial"/>
              <a:cs typeface="Arial"/>
            </a:endParaRPr>
          </a:p>
          <a:p>
            <a:pPr marL="332105" marR="5080" indent="-32004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Arial"/>
                <a:cs typeface="Arial"/>
              </a:rPr>
              <a:t>96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different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teen </a:t>
            </a:r>
            <a:r>
              <a:rPr dirty="0" sz="1400" spc="-10">
                <a:latin typeface="Arial"/>
                <a:cs typeface="Arial"/>
              </a:rPr>
              <a:t>center visitors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5943600" y="1600200"/>
            <a:ext cx="1447800" cy="4495800"/>
          </a:xfrm>
          <a:custGeom>
            <a:avLst/>
            <a:gdLst/>
            <a:ahLst/>
            <a:cxnLst/>
            <a:rect l="l" t="t" r="r" b="b"/>
            <a:pathLst>
              <a:path w="1447800" h="4495800">
                <a:moveTo>
                  <a:pt x="0" y="4495800"/>
                </a:moveTo>
                <a:lnTo>
                  <a:pt x="1447800" y="4495800"/>
                </a:lnTo>
                <a:lnTo>
                  <a:pt x="1447800" y="0"/>
                </a:lnTo>
                <a:lnTo>
                  <a:pt x="0" y="0"/>
                </a:lnTo>
                <a:lnTo>
                  <a:pt x="0" y="4495800"/>
                </a:lnTo>
                <a:close/>
              </a:path>
            </a:pathLst>
          </a:custGeom>
          <a:ln w="9525">
            <a:solidFill>
              <a:srgbClr val="FF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6125336" y="1618233"/>
            <a:ext cx="108521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80" b="1">
                <a:latin typeface="Arial"/>
                <a:cs typeface="Arial"/>
              </a:rPr>
              <a:t>Outcomes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023228" y="2289175"/>
            <a:ext cx="1238885" cy="26403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</a:pPr>
            <a:r>
              <a:rPr dirty="0" sz="1400" spc="-125">
                <a:latin typeface="Arial"/>
                <a:cs typeface="Arial"/>
              </a:rPr>
              <a:t>Reduced</a:t>
            </a:r>
            <a:r>
              <a:rPr dirty="0" sz="1400" spc="15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dropout </a:t>
            </a:r>
            <a:r>
              <a:rPr dirty="0" sz="1400" spc="-20">
                <a:latin typeface="Arial"/>
                <a:cs typeface="Arial"/>
              </a:rPr>
              <a:t>rate</a:t>
            </a:r>
            <a:endParaRPr sz="1400">
              <a:latin typeface="Arial"/>
              <a:cs typeface="Arial"/>
            </a:endParaRPr>
          </a:p>
          <a:p>
            <a:pPr marL="332740" marR="82550" indent="-320040">
              <a:lnSpc>
                <a:spcPct val="100000"/>
              </a:lnSpc>
              <a:spcBef>
                <a:spcPts val="695"/>
              </a:spcBef>
            </a:pPr>
            <a:r>
              <a:rPr dirty="0" sz="1400" spc="-95">
                <a:latin typeface="Arial"/>
                <a:cs typeface="Arial"/>
              </a:rPr>
              <a:t>Improve</a:t>
            </a:r>
            <a:r>
              <a:rPr dirty="0" sz="1400" spc="20">
                <a:latin typeface="Arial"/>
                <a:cs typeface="Arial"/>
              </a:rPr>
              <a:t> </a:t>
            </a:r>
            <a:r>
              <a:rPr dirty="0" sz="1400" spc="-110">
                <a:latin typeface="Arial"/>
                <a:cs typeface="Arial"/>
              </a:rPr>
              <a:t>number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passing </a:t>
            </a:r>
            <a:r>
              <a:rPr dirty="0" sz="1400" spc="-85">
                <a:latin typeface="Arial"/>
                <a:cs typeface="Arial"/>
              </a:rPr>
              <a:t>test</a:t>
            </a:r>
            <a:r>
              <a:rPr dirty="0" sz="1400" spc="-10">
                <a:latin typeface="Arial"/>
                <a:cs typeface="Arial"/>
              </a:rPr>
              <a:t> scores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 spc="-125">
                <a:latin typeface="Arial"/>
                <a:cs typeface="Arial"/>
              </a:rPr>
              <a:t>Reduced</a:t>
            </a:r>
            <a:r>
              <a:rPr dirty="0" sz="1400" spc="1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drug</a:t>
            </a:r>
            <a:endParaRPr sz="1400">
              <a:latin typeface="Arial"/>
              <a:cs typeface="Arial"/>
            </a:endParaRPr>
          </a:p>
          <a:p>
            <a:pPr marL="332740" marR="139700">
              <a:lnSpc>
                <a:spcPct val="100000"/>
              </a:lnSpc>
            </a:pPr>
            <a:r>
              <a:rPr dirty="0" sz="1400" spc="-165">
                <a:latin typeface="Arial"/>
                <a:cs typeface="Arial"/>
              </a:rPr>
              <a:t>use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 spc="-105">
                <a:latin typeface="Arial"/>
                <a:cs typeface="Arial"/>
              </a:rPr>
              <a:t>among </a:t>
            </a:r>
            <a:r>
              <a:rPr dirty="0" sz="1400" spc="-35">
                <a:latin typeface="Arial"/>
                <a:cs typeface="Arial"/>
              </a:rPr>
              <a:t>teenagers</a:t>
            </a:r>
            <a:endParaRPr sz="1400">
              <a:latin typeface="Arial"/>
              <a:cs typeface="Arial"/>
            </a:endParaRPr>
          </a:p>
          <a:p>
            <a:pPr marL="332740" marR="51435" indent="-320040">
              <a:lnSpc>
                <a:spcPct val="100000"/>
              </a:lnSpc>
              <a:spcBef>
                <a:spcPts val="710"/>
              </a:spcBef>
            </a:pPr>
            <a:r>
              <a:rPr dirty="0" sz="1400" spc="-145">
                <a:latin typeface="Arial"/>
                <a:cs typeface="Arial"/>
              </a:rPr>
              <a:t>Reduce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teenage </a:t>
            </a:r>
            <a:r>
              <a:rPr dirty="0" sz="1400" spc="-10">
                <a:latin typeface="Arial"/>
                <a:cs typeface="Arial"/>
              </a:rPr>
              <a:t>alcohol </a:t>
            </a:r>
            <a:r>
              <a:rPr dirty="0" sz="1400" spc="-125">
                <a:latin typeface="Arial"/>
                <a:cs typeface="Arial"/>
              </a:rPr>
              <a:t>consumption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7543800" y="1600200"/>
            <a:ext cx="1447800" cy="4495800"/>
          </a:xfrm>
          <a:custGeom>
            <a:avLst/>
            <a:gdLst/>
            <a:ahLst/>
            <a:cxnLst/>
            <a:rect l="l" t="t" r="r" b="b"/>
            <a:pathLst>
              <a:path w="1447800" h="4495800">
                <a:moveTo>
                  <a:pt x="0" y="4495800"/>
                </a:moveTo>
                <a:lnTo>
                  <a:pt x="1447800" y="4495800"/>
                </a:lnTo>
                <a:lnTo>
                  <a:pt x="1447800" y="0"/>
                </a:lnTo>
                <a:lnTo>
                  <a:pt x="0" y="0"/>
                </a:lnTo>
                <a:lnTo>
                  <a:pt x="0" y="4495800"/>
                </a:lnTo>
                <a:close/>
              </a:path>
            </a:pathLst>
          </a:custGeom>
          <a:ln w="9525">
            <a:solidFill>
              <a:srgbClr val="FF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7687818" y="1618234"/>
            <a:ext cx="116078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60" b="1">
                <a:latin typeface="Arial"/>
                <a:cs typeface="Arial"/>
              </a:rPr>
              <a:t>Indicators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623809" y="2319655"/>
            <a:ext cx="1259840" cy="2853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</a:pPr>
            <a:r>
              <a:rPr dirty="0" sz="1400" spc="-125">
                <a:latin typeface="Arial"/>
                <a:cs typeface="Arial"/>
              </a:rPr>
              <a:t>Reduced</a:t>
            </a:r>
            <a:r>
              <a:rPr dirty="0" sz="1400" spc="15">
                <a:latin typeface="Arial"/>
                <a:cs typeface="Arial"/>
              </a:rPr>
              <a:t> </a:t>
            </a:r>
            <a:r>
              <a:rPr dirty="0" sz="1400" spc="-30">
                <a:latin typeface="Arial"/>
                <a:cs typeface="Arial"/>
              </a:rPr>
              <a:t>dropout </a:t>
            </a:r>
            <a:r>
              <a:rPr dirty="0" sz="1400" spc="-10">
                <a:latin typeface="Arial"/>
                <a:cs typeface="Arial"/>
              </a:rPr>
              <a:t>rate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by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 spc="-30">
                <a:latin typeface="Arial"/>
                <a:cs typeface="Arial"/>
              </a:rPr>
              <a:t>12%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 spc="-150">
                <a:latin typeface="Arial"/>
                <a:cs typeface="Arial"/>
              </a:rPr>
              <a:t>Passing</a:t>
            </a:r>
            <a:r>
              <a:rPr dirty="0" sz="1400" spc="2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test</a:t>
            </a:r>
            <a:endParaRPr sz="1400">
              <a:latin typeface="Arial"/>
              <a:cs typeface="Arial"/>
            </a:endParaRPr>
          </a:p>
          <a:p>
            <a:pPr marL="332740" marR="29209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scores </a:t>
            </a:r>
            <a:r>
              <a:rPr dirty="0" sz="1400" spc="-70">
                <a:latin typeface="Arial"/>
                <a:cs typeface="Arial"/>
              </a:rPr>
              <a:t>improved</a:t>
            </a:r>
            <a:r>
              <a:rPr dirty="0" sz="1400" spc="-25">
                <a:latin typeface="Arial"/>
                <a:cs typeface="Arial"/>
              </a:rPr>
              <a:t> by 15%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 spc="-75">
                <a:latin typeface="Arial"/>
                <a:cs typeface="Arial"/>
              </a:rPr>
              <a:t>Reported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drug</a:t>
            </a:r>
            <a:endParaRPr sz="1400">
              <a:latin typeface="Arial"/>
              <a:cs typeface="Arial"/>
            </a:endParaRPr>
          </a:p>
          <a:p>
            <a:pPr marL="332740" marR="62230">
              <a:lnSpc>
                <a:spcPct val="100000"/>
              </a:lnSpc>
            </a:pPr>
            <a:r>
              <a:rPr dirty="0" sz="1400" spc="-165">
                <a:latin typeface="Arial"/>
                <a:cs typeface="Arial"/>
              </a:rPr>
              <a:t>use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reduced </a:t>
            </a:r>
            <a:r>
              <a:rPr dirty="0" sz="1400">
                <a:latin typeface="Arial"/>
                <a:cs typeface="Arial"/>
              </a:rPr>
              <a:t>by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25%</a:t>
            </a:r>
            <a:endParaRPr sz="1400">
              <a:latin typeface="Arial"/>
              <a:cs typeface="Arial"/>
            </a:endParaRPr>
          </a:p>
          <a:p>
            <a:pPr algn="just" marL="332740" marR="31750" indent="-320040">
              <a:lnSpc>
                <a:spcPct val="100000"/>
              </a:lnSpc>
              <a:spcBef>
                <a:spcPts val="710"/>
              </a:spcBef>
            </a:pPr>
            <a:r>
              <a:rPr dirty="0" sz="1400" spc="-75">
                <a:latin typeface="Arial"/>
                <a:cs typeface="Arial"/>
              </a:rPr>
              <a:t>Reported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alcohol </a:t>
            </a:r>
            <a:r>
              <a:rPr dirty="0" sz="1400" spc="-204">
                <a:latin typeface="Arial"/>
                <a:cs typeface="Arial"/>
              </a:rPr>
              <a:t>use</a:t>
            </a:r>
            <a:r>
              <a:rPr dirty="0" sz="1400" spc="125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reduced </a:t>
            </a:r>
            <a:r>
              <a:rPr dirty="0" sz="1400">
                <a:latin typeface="Arial"/>
                <a:cs typeface="Arial"/>
              </a:rPr>
              <a:t>by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2743200" y="1600200"/>
            <a:ext cx="1447800" cy="4495800"/>
          </a:xfrm>
          <a:custGeom>
            <a:avLst/>
            <a:gdLst/>
            <a:ahLst/>
            <a:cxnLst/>
            <a:rect l="l" t="t" r="r" b="b"/>
            <a:pathLst>
              <a:path w="1447800" h="4495800">
                <a:moveTo>
                  <a:pt x="0" y="4495800"/>
                </a:moveTo>
                <a:lnTo>
                  <a:pt x="1447800" y="4495800"/>
                </a:lnTo>
                <a:lnTo>
                  <a:pt x="1447800" y="0"/>
                </a:lnTo>
                <a:lnTo>
                  <a:pt x="0" y="0"/>
                </a:lnTo>
                <a:lnTo>
                  <a:pt x="0" y="4495800"/>
                </a:lnTo>
                <a:close/>
              </a:path>
            </a:pathLst>
          </a:custGeom>
          <a:ln w="9525">
            <a:solidFill>
              <a:srgbClr val="FF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2918205" y="1618234"/>
            <a:ext cx="109664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40" b="1">
                <a:latin typeface="Arial"/>
                <a:cs typeface="Arial"/>
              </a:rPr>
              <a:t>Activities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822194" y="2232786"/>
            <a:ext cx="1233170" cy="16611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8700"/>
              </a:lnSpc>
              <a:spcBef>
                <a:spcPts val="95"/>
              </a:spcBef>
            </a:pPr>
            <a:r>
              <a:rPr dirty="0" sz="1200" spc="-35">
                <a:latin typeface="Arial"/>
                <a:cs typeface="Arial"/>
              </a:rPr>
              <a:t>After-</a:t>
            </a:r>
            <a:r>
              <a:rPr dirty="0" sz="1200" spc="-114">
                <a:latin typeface="Arial"/>
                <a:cs typeface="Arial"/>
              </a:rPr>
              <a:t>hours</a:t>
            </a:r>
            <a:r>
              <a:rPr dirty="0" sz="1200" spc="85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tutoring </a:t>
            </a:r>
            <a:r>
              <a:rPr dirty="0" sz="1200" spc="-50">
                <a:latin typeface="Arial"/>
                <a:cs typeface="Arial"/>
              </a:rPr>
              <a:t>Help-line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 spc="-35">
                <a:latin typeface="Arial"/>
                <a:cs typeface="Arial"/>
              </a:rPr>
              <a:t>call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75">
                <a:latin typeface="Arial"/>
                <a:cs typeface="Arial"/>
              </a:rPr>
              <a:t>center </a:t>
            </a:r>
            <a:r>
              <a:rPr dirty="0" sz="1200" spc="-65">
                <a:latin typeface="Arial"/>
                <a:cs typeface="Arial"/>
              </a:rPr>
              <a:t>Drug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&amp;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alcohol</a:t>
            </a:r>
            <a:endParaRPr sz="1200">
              <a:latin typeface="Arial"/>
              <a:cs typeface="Arial"/>
            </a:endParaRPr>
          </a:p>
          <a:p>
            <a:pPr marL="332740">
              <a:lnSpc>
                <a:spcPct val="100000"/>
              </a:lnSpc>
            </a:pPr>
            <a:r>
              <a:rPr dirty="0" sz="1200" spc="-10">
                <a:latin typeface="Arial"/>
                <a:cs typeface="Arial"/>
              </a:rPr>
              <a:t>resistance</a:t>
            </a:r>
            <a:endParaRPr sz="1200">
              <a:latin typeface="Arial"/>
              <a:cs typeface="Arial"/>
            </a:endParaRPr>
          </a:p>
          <a:p>
            <a:pPr marL="332740">
              <a:lnSpc>
                <a:spcPct val="100000"/>
              </a:lnSpc>
            </a:pPr>
            <a:r>
              <a:rPr dirty="0" sz="1200" spc="-10">
                <a:latin typeface="Arial"/>
                <a:cs typeface="Arial"/>
              </a:rPr>
              <a:t>education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155">
                <a:latin typeface="Arial"/>
                <a:cs typeface="Arial"/>
              </a:rPr>
              <a:t>Teen</a:t>
            </a:r>
            <a:r>
              <a:rPr dirty="0" sz="1200" spc="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center</a:t>
            </a:r>
            <a:endParaRPr sz="1200">
              <a:latin typeface="Arial"/>
              <a:cs typeface="Arial"/>
            </a:endParaRPr>
          </a:p>
          <a:p>
            <a:pPr marL="332740">
              <a:lnSpc>
                <a:spcPct val="100000"/>
              </a:lnSpc>
            </a:pPr>
            <a:r>
              <a:rPr dirty="0" sz="1200" spc="-10">
                <a:latin typeface="Arial"/>
                <a:cs typeface="Arial"/>
              </a:rPr>
              <a:t>development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1895475" y="5095875"/>
            <a:ext cx="5874385" cy="504190"/>
            <a:chOff x="1895475" y="5095875"/>
            <a:chExt cx="5874385" cy="504190"/>
          </a:xfrm>
        </p:grpSpPr>
        <p:sp>
          <p:nvSpPr>
            <p:cNvPr id="22" name="object 22" descr=""/>
            <p:cNvSpPr/>
            <p:nvPr/>
          </p:nvSpPr>
          <p:spPr>
            <a:xfrm>
              <a:off x="1905000" y="510540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39">
                  <a:moveTo>
                    <a:pt x="736092" y="0"/>
                  </a:moveTo>
                  <a:lnTo>
                    <a:pt x="736092" y="121157"/>
                  </a:lnTo>
                  <a:lnTo>
                    <a:pt x="0" y="121157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1"/>
                  </a:lnTo>
                  <a:lnTo>
                    <a:pt x="978407" y="242315"/>
                  </a:lnTo>
                  <a:lnTo>
                    <a:pt x="736092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905000" y="510540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39">
                  <a:moveTo>
                    <a:pt x="0" y="121157"/>
                  </a:moveTo>
                  <a:lnTo>
                    <a:pt x="736092" y="121157"/>
                  </a:lnTo>
                  <a:lnTo>
                    <a:pt x="736092" y="0"/>
                  </a:lnTo>
                  <a:lnTo>
                    <a:pt x="978407" y="242315"/>
                  </a:lnTo>
                  <a:lnTo>
                    <a:pt x="736092" y="484631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7"/>
                  </a:lnTo>
                  <a:close/>
                </a:path>
              </a:pathLst>
            </a:custGeom>
            <a:ln w="19050">
              <a:solidFill>
                <a:srgbClr val="BB6E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3505200" y="510540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39">
                  <a:moveTo>
                    <a:pt x="736091" y="0"/>
                  </a:moveTo>
                  <a:lnTo>
                    <a:pt x="736091" y="121157"/>
                  </a:lnTo>
                  <a:lnTo>
                    <a:pt x="0" y="121157"/>
                  </a:lnTo>
                  <a:lnTo>
                    <a:pt x="0" y="363474"/>
                  </a:lnTo>
                  <a:lnTo>
                    <a:pt x="736091" y="363474"/>
                  </a:lnTo>
                  <a:lnTo>
                    <a:pt x="736091" y="484631"/>
                  </a:lnTo>
                  <a:lnTo>
                    <a:pt x="978408" y="242315"/>
                  </a:lnTo>
                  <a:lnTo>
                    <a:pt x="736091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3505200" y="510540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39">
                  <a:moveTo>
                    <a:pt x="0" y="121157"/>
                  </a:moveTo>
                  <a:lnTo>
                    <a:pt x="736091" y="121157"/>
                  </a:lnTo>
                  <a:lnTo>
                    <a:pt x="736091" y="0"/>
                  </a:lnTo>
                  <a:lnTo>
                    <a:pt x="978408" y="242315"/>
                  </a:lnTo>
                  <a:lnTo>
                    <a:pt x="736091" y="484631"/>
                  </a:lnTo>
                  <a:lnTo>
                    <a:pt x="736091" y="363474"/>
                  </a:lnTo>
                  <a:lnTo>
                    <a:pt x="0" y="363474"/>
                  </a:lnTo>
                  <a:lnTo>
                    <a:pt x="0" y="121157"/>
                  </a:lnTo>
                  <a:close/>
                </a:path>
              </a:pathLst>
            </a:custGeom>
            <a:ln w="19050">
              <a:solidFill>
                <a:srgbClr val="BB6E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5105400" y="510540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39">
                  <a:moveTo>
                    <a:pt x="736091" y="0"/>
                  </a:moveTo>
                  <a:lnTo>
                    <a:pt x="736091" y="121157"/>
                  </a:lnTo>
                  <a:lnTo>
                    <a:pt x="0" y="121157"/>
                  </a:lnTo>
                  <a:lnTo>
                    <a:pt x="0" y="363474"/>
                  </a:lnTo>
                  <a:lnTo>
                    <a:pt x="736091" y="363474"/>
                  </a:lnTo>
                  <a:lnTo>
                    <a:pt x="736091" y="484631"/>
                  </a:lnTo>
                  <a:lnTo>
                    <a:pt x="978408" y="242315"/>
                  </a:lnTo>
                  <a:lnTo>
                    <a:pt x="736091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5105400" y="510540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39">
                  <a:moveTo>
                    <a:pt x="0" y="121157"/>
                  </a:moveTo>
                  <a:lnTo>
                    <a:pt x="736091" y="121157"/>
                  </a:lnTo>
                  <a:lnTo>
                    <a:pt x="736091" y="0"/>
                  </a:lnTo>
                  <a:lnTo>
                    <a:pt x="978408" y="242315"/>
                  </a:lnTo>
                  <a:lnTo>
                    <a:pt x="736091" y="484631"/>
                  </a:lnTo>
                  <a:lnTo>
                    <a:pt x="736091" y="363474"/>
                  </a:lnTo>
                  <a:lnTo>
                    <a:pt x="0" y="363474"/>
                  </a:lnTo>
                  <a:lnTo>
                    <a:pt x="0" y="121157"/>
                  </a:lnTo>
                  <a:close/>
                </a:path>
              </a:pathLst>
            </a:custGeom>
            <a:ln w="19050">
              <a:solidFill>
                <a:srgbClr val="BB6E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6781800" y="510540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39">
                  <a:moveTo>
                    <a:pt x="736092" y="0"/>
                  </a:moveTo>
                  <a:lnTo>
                    <a:pt x="736092" y="121157"/>
                  </a:lnTo>
                  <a:lnTo>
                    <a:pt x="0" y="121157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1"/>
                  </a:lnTo>
                  <a:lnTo>
                    <a:pt x="978407" y="242315"/>
                  </a:lnTo>
                  <a:lnTo>
                    <a:pt x="736092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6781800" y="510540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39">
                  <a:moveTo>
                    <a:pt x="0" y="121157"/>
                  </a:moveTo>
                  <a:lnTo>
                    <a:pt x="736092" y="121157"/>
                  </a:lnTo>
                  <a:lnTo>
                    <a:pt x="736092" y="0"/>
                  </a:lnTo>
                  <a:lnTo>
                    <a:pt x="978407" y="242315"/>
                  </a:lnTo>
                  <a:lnTo>
                    <a:pt x="736092" y="484631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7"/>
                  </a:lnTo>
                  <a:close/>
                </a:path>
              </a:pathLst>
            </a:custGeom>
            <a:ln w="19050">
              <a:solidFill>
                <a:srgbClr val="BB6E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274066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320"/>
              <a:t>Logic</a:t>
            </a:r>
            <a:r>
              <a:rPr dirty="0" spc="-20"/>
              <a:t> </a:t>
            </a:r>
            <a:r>
              <a:rPr dirty="0" spc="-145"/>
              <a:t>Model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1387" y="1526212"/>
            <a:ext cx="7419340" cy="297815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780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85">
                <a:latin typeface="Arial"/>
                <a:cs typeface="Arial"/>
              </a:rPr>
              <a:t>Data</a:t>
            </a:r>
            <a:r>
              <a:rPr dirty="0" sz="2900" spc="-110">
                <a:latin typeface="Arial"/>
                <a:cs typeface="Arial"/>
              </a:rPr>
              <a:t> </a:t>
            </a:r>
            <a:r>
              <a:rPr dirty="0" sz="2900" spc="-85">
                <a:latin typeface="Arial"/>
                <a:cs typeface="Arial"/>
              </a:rPr>
              <a:t>Source</a:t>
            </a:r>
            <a:endParaRPr sz="29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15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-30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85">
                <a:latin typeface="Arial"/>
                <a:cs typeface="Arial"/>
              </a:rPr>
              <a:t>Where</a:t>
            </a:r>
            <a:r>
              <a:rPr dirty="0" sz="2600" spc="-6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did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 spc="-175">
                <a:latin typeface="Arial"/>
                <a:cs typeface="Arial"/>
              </a:rPr>
              <a:t>the</a:t>
            </a:r>
            <a:r>
              <a:rPr dirty="0" sz="2600" spc="-2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data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 spc="-275">
                <a:latin typeface="Arial"/>
                <a:cs typeface="Arial"/>
              </a:rPr>
              <a:t>come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from?</a:t>
            </a:r>
            <a:endParaRPr sz="26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60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305">
                <a:latin typeface="Arial"/>
                <a:cs typeface="Arial"/>
              </a:rPr>
              <a:t>Assessments,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 spc="-120">
                <a:latin typeface="Arial"/>
                <a:cs typeface="Arial"/>
              </a:rPr>
              <a:t>reports,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 spc="-160">
                <a:latin typeface="Arial"/>
                <a:cs typeface="Arial"/>
              </a:rPr>
              <a:t>records,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 spc="-240">
                <a:latin typeface="Arial"/>
                <a:cs typeface="Arial"/>
              </a:rPr>
              <a:t>case</a:t>
            </a:r>
            <a:r>
              <a:rPr dirty="0" sz="2600" spc="15">
                <a:latin typeface="Arial"/>
                <a:cs typeface="Arial"/>
              </a:rPr>
              <a:t> </a:t>
            </a:r>
            <a:r>
              <a:rPr dirty="0" sz="2600" spc="-210">
                <a:latin typeface="Arial"/>
                <a:cs typeface="Arial"/>
              </a:rPr>
              <a:t>studies,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 spc="-170">
                <a:latin typeface="Arial"/>
                <a:cs typeface="Arial"/>
              </a:rPr>
              <a:t>logs,</a:t>
            </a:r>
            <a:r>
              <a:rPr dirty="0" sz="2600" spc="10">
                <a:latin typeface="Arial"/>
                <a:cs typeface="Arial"/>
              </a:rPr>
              <a:t> </a:t>
            </a:r>
            <a:r>
              <a:rPr dirty="0" sz="2600" spc="-85">
                <a:latin typeface="Arial"/>
                <a:cs typeface="Arial"/>
              </a:rPr>
              <a:t>etc.</a:t>
            </a:r>
            <a:endParaRPr sz="26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685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85">
                <a:latin typeface="Arial"/>
                <a:cs typeface="Arial"/>
              </a:rPr>
              <a:t>Data</a:t>
            </a:r>
            <a:r>
              <a:rPr dirty="0" sz="2900" spc="-50">
                <a:latin typeface="Arial"/>
                <a:cs typeface="Arial"/>
              </a:rPr>
              <a:t> </a:t>
            </a:r>
            <a:r>
              <a:rPr dirty="0" sz="2900" spc="-165">
                <a:latin typeface="Arial"/>
                <a:cs typeface="Arial"/>
              </a:rPr>
              <a:t>Collection</a:t>
            </a:r>
            <a:r>
              <a:rPr dirty="0" sz="2900" spc="-35">
                <a:latin typeface="Arial"/>
                <a:cs typeface="Arial"/>
              </a:rPr>
              <a:t> </a:t>
            </a:r>
            <a:r>
              <a:rPr dirty="0" sz="2900" spc="-10">
                <a:latin typeface="Arial"/>
                <a:cs typeface="Arial"/>
              </a:rPr>
              <a:t>Method</a:t>
            </a:r>
            <a:endParaRPr sz="29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25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-45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235">
                <a:latin typeface="Arial"/>
                <a:cs typeface="Arial"/>
              </a:rPr>
              <a:t>How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 spc="-250">
                <a:latin typeface="Arial"/>
                <a:cs typeface="Arial"/>
              </a:rPr>
              <a:t>was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 spc="-175">
                <a:latin typeface="Arial"/>
                <a:cs typeface="Arial"/>
              </a:rPr>
              <a:t>the</a:t>
            </a:r>
            <a:r>
              <a:rPr dirty="0" sz="2600" spc="-2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data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 spc="-90">
                <a:latin typeface="Arial"/>
                <a:cs typeface="Arial"/>
              </a:rPr>
              <a:t>obtained</a:t>
            </a:r>
            <a:r>
              <a:rPr dirty="0" sz="2600" spc="-5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or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 spc="-20">
                <a:latin typeface="Arial"/>
                <a:cs typeface="Arial"/>
              </a:rPr>
              <a:t>developed?</a:t>
            </a:r>
            <a:endParaRPr sz="26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85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160">
                <a:latin typeface="Arial"/>
                <a:cs typeface="Arial"/>
              </a:rPr>
              <a:t>Observations,</a:t>
            </a:r>
            <a:r>
              <a:rPr dirty="0" sz="2600" spc="30">
                <a:latin typeface="Arial"/>
                <a:cs typeface="Arial"/>
              </a:rPr>
              <a:t> </a:t>
            </a:r>
            <a:r>
              <a:rPr dirty="0" sz="2600" spc="-150">
                <a:latin typeface="Arial"/>
                <a:cs typeface="Arial"/>
              </a:rPr>
              <a:t>interviews,</a:t>
            </a:r>
            <a:r>
              <a:rPr dirty="0" sz="2600" spc="15">
                <a:latin typeface="Arial"/>
                <a:cs typeface="Arial"/>
              </a:rPr>
              <a:t> </a:t>
            </a:r>
            <a:r>
              <a:rPr dirty="0" sz="2600" spc="-220">
                <a:latin typeface="Arial"/>
                <a:cs typeface="Arial"/>
              </a:rPr>
              <a:t>tests,</a:t>
            </a:r>
            <a:r>
              <a:rPr dirty="0" sz="2600" spc="30">
                <a:latin typeface="Arial"/>
                <a:cs typeface="Arial"/>
              </a:rPr>
              <a:t> </a:t>
            </a:r>
            <a:r>
              <a:rPr dirty="0" sz="2600" spc="-229">
                <a:latin typeface="Arial"/>
                <a:cs typeface="Arial"/>
              </a:rPr>
              <a:t>surveys,</a:t>
            </a:r>
            <a:r>
              <a:rPr dirty="0" sz="2600" spc="10">
                <a:latin typeface="Arial"/>
                <a:cs typeface="Arial"/>
              </a:rPr>
              <a:t> </a:t>
            </a:r>
            <a:r>
              <a:rPr dirty="0" sz="2600" spc="-20">
                <a:latin typeface="Arial"/>
                <a:cs typeface="Arial"/>
              </a:rPr>
              <a:t>etc.</a:t>
            </a:r>
            <a:endParaRPr sz="26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662612"/>
            <a:ext cx="1209675" cy="119538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6450" y="5212079"/>
            <a:ext cx="1987550" cy="16459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662612"/>
            <a:ext cx="1209675" cy="119538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6450" y="5212079"/>
            <a:ext cx="1987550" cy="164592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105"/>
              </a:spcBef>
            </a:pPr>
            <a:r>
              <a:rPr dirty="0" spc="-270"/>
              <a:t>Supplemental</a:t>
            </a:r>
            <a:r>
              <a:rPr dirty="0" spc="-40"/>
              <a:t> </a:t>
            </a:r>
            <a:r>
              <a:rPr dirty="0" spc="-204"/>
              <a:t>Information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9209" rIns="0" bIns="0" rtlCol="0" vert="horz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229"/>
              </a:spcBef>
              <a:buClr>
                <a:srgbClr val="7B9DDF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dirty="0" spc="-140"/>
              <a:t>Financial</a:t>
            </a:r>
            <a:r>
              <a:rPr dirty="0" spc="-5"/>
              <a:t> </a:t>
            </a:r>
            <a:r>
              <a:rPr dirty="0" spc="-220"/>
              <a:t>Records</a:t>
            </a:r>
            <a:r>
              <a:rPr dirty="0" spc="10"/>
              <a:t> </a:t>
            </a:r>
            <a:r>
              <a:rPr dirty="0" spc="-120"/>
              <a:t>in</a:t>
            </a:r>
            <a:r>
              <a:rPr dirty="0" spc="-10"/>
              <a:t> </a:t>
            </a:r>
            <a:r>
              <a:rPr dirty="0" spc="-145"/>
              <a:t>accordance</a:t>
            </a:r>
            <a:r>
              <a:rPr dirty="0" spc="10"/>
              <a:t> </a:t>
            </a:r>
            <a:r>
              <a:rPr dirty="0" spc="-90"/>
              <a:t>with</a:t>
            </a:r>
            <a:r>
              <a:rPr dirty="0"/>
              <a:t> </a:t>
            </a:r>
            <a:r>
              <a:rPr dirty="0" spc="-80"/>
              <a:t>Audit</a:t>
            </a:r>
            <a:r>
              <a:rPr dirty="0" spc="-20"/>
              <a:t> </a:t>
            </a:r>
            <a:r>
              <a:rPr dirty="0" spc="-10"/>
              <a:t>Policy</a:t>
            </a:r>
          </a:p>
          <a:p>
            <a:pPr marL="37846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65">
                <a:solidFill>
                  <a:srgbClr val="FF9900"/>
                </a:solidFill>
                <a:latin typeface="Segoe UI Symbol"/>
                <a:cs typeface="Segoe UI Symbol"/>
              </a:rPr>
              <a:t>  </a:t>
            </a:r>
            <a:r>
              <a:rPr dirty="0" sz="2000" spc="-140"/>
              <a:t>A</a:t>
            </a:r>
            <a:r>
              <a:rPr dirty="0" sz="2000" spc="5"/>
              <a:t> </a:t>
            </a:r>
            <a:r>
              <a:rPr dirty="0" sz="2000" spc="-120"/>
              <a:t>copy</a:t>
            </a:r>
            <a:r>
              <a:rPr dirty="0" sz="2000" spc="-5"/>
              <a:t> </a:t>
            </a:r>
            <a:r>
              <a:rPr dirty="0" sz="2000"/>
              <a:t>of</a:t>
            </a:r>
            <a:r>
              <a:rPr dirty="0" sz="2000" spc="40"/>
              <a:t> </a:t>
            </a:r>
            <a:r>
              <a:rPr dirty="0" sz="2000" spc="-125"/>
              <a:t>the</a:t>
            </a:r>
            <a:r>
              <a:rPr dirty="0" sz="2000" spc="-5"/>
              <a:t> </a:t>
            </a:r>
            <a:r>
              <a:rPr dirty="0" sz="2000" spc="-80"/>
              <a:t>financial</a:t>
            </a:r>
            <a:r>
              <a:rPr dirty="0" sz="2000" spc="-30"/>
              <a:t> </a:t>
            </a:r>
            <a:r>
              <a:rPr dirty="0" sz="2000" spc="-160"/>
              <a:t>statements</a:t>
            </a:r>
            <a:r>
              <a:rPr dirty="0" sz="2000" spc="-35"/>
              <a:t> </a:t>
            </a:r>
            <a:r>
              <a:rPr dirty="0" sz="2000" spc="-65"/>
              <a:t>audited</a:t>
            </a:r>
            <a:r>
              <a:rPr dirty="0" sz="2000" spc="-45"/>
              <a:t> </a:t>
            </a:r>
            <a:r>
              <a:rPr dirty="0" sz="2000"/>
              <a:t>by</a:t>
            </a:r>
            <a:r>
              <a:rPr dirty="0" sz="2000" spc="-5"/>
              <a:t> </a:t>
            </a:r>
            <a:r>
              <a:rPr dirty="0" sz="2000"/>
              <a:t>a</a:t>
            </a:r>
            <a:r>
              <a:rPr dirty="0" sz="2000" spc="-15"/>
              <a:t> </a:t>
            </a:r>
            <a:r>
              <a:rPr dirty="0" sz="2000" spc="-40"/>
              <a:t>certified</a:t>
            </a:r>
            <a:r>
              <a:rPr dirty="0" sz="2000" spc="-45"/>
              <a:t> </a:t>
            </a:r>
            <a:r>
              <a:rPr dirty="0" sz="2000" spc="-80"/>
              <a:t>public;</a:t>
            </a:r>
            <a:r>
              <a:rPr dirty="0" sz="2000" spc="-15"/>
              <a:t> </a:t>
            </a:r>
            <a:r>
              <a:rPr dirty="0" sz="2000" spc="-25"/>
              <a:t>OR</a:t>
            </a:r>
            <a:endParaRPr sz="2000">
              <a:latin typeface="Segoe UI Symbol"/>
              <a:cs typeface="Segoe UI Symbol"/>
            </a:endParaRPr>
          </a:p>
          <a:p>
            <a:pPr marL="378460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65">
                <a:solidFill>
                  <a:srgbClr val="FF9900"/>
                </a:solidFill>
                <a:latin typeface="Segoe UI Symbol"/>
                <a:cs typeface="Segoe UI Symbol"/>
              </a:rPr>
              <a:t>  </a:t>
            </a:r>
            <a:r>
              <a:rPr dirty="0" sz="2000" spc="-140"/>
              <a:t>A</a:t>
            </a:r>
            <a:r>
              <a:rPr dirty="0" sz="2000" spc="-5"/>
              <a:t> </a:t>
            </a:r>
            <a:r>
              <a:rPr dirty="0" sz="2000" spc="-114"/>
              <a:t>copy</a:t>
            </a:r>
            <a:r>
              <a:rPr dirty="0" sz="2000" spc="-15"/>
              <a:t> </a:t>
            </a:r>
            <a:r>
              <a:rPr dirty="0" sz="2000"/>
              <a:t>of</a:t>
            </a:r>
            <a:r>
              <a:rPr dirty="0" sz="2000" spc="35"/>
              <a:t> </a:t>
            </a:r>
            <a:r>
              <a:rPr dirty="0" sz="2000"/>
              <a:t>a</a:t>
            </a:r>
            <a:r>
              <a:rPr dirty="0" sz="2000" spc="-5"/>
              <a:t> </a:t>
            </a:r>
            <a:r>
              <a:rPr dirty="0" sz="2000" spc="-85"/>
              <a:t>review</a:t>
            </a:r>
            <a:r>
              <a:rPr dirty="0" sz="2000" spc="-45"/>
              <a:t> </a:t>
            </a:r>
            <a:r>
              <a:rPr dirty="0" sz="2000" spc="-70"/>
              <a:t>performed</a:t>
            </a:r>
            <a:r>
              <a:rPr dirty="0" sz="2000" spc="-55"/>
              <a:t> </a:t>
            </a:r>
            <a:r>
              <a:rPr dirty="0" sz="2000"/>
              <a:t>by</a:t>
            </a:r>
            <a:r>
              <a:rPr dirty="0" sz="2000" spc="-20"/>
              <a:t> </a:t>
            </a:r>
            <a:r>
              <a:rPr dirty="0" sz="2000"/>
              <a:t>a</a:t>
            </a:r>
            <a:r>
              <a:rPr dirty="0" sz="2000" spc="-20"/>
              <a:t> </a:t>
            </a:r>
            <a:r>
              <a:rPr dirty="0" sz="2000" spc="-35"/>
              <a:t>certified</a:t>
            </a:r>
            <a:r>
              <a:rPr dirty="0" sz="2000" spc="-45"/>
              <a:t> </a:t>
            </a:r>
            <a:r>
              <a:rPr dirty="0" sz="2000" spc="-90"/>
              <a:t>public</a:t>
            </a:r>
            <a:r>
              <a:rPr dirty="0" sz="2000" spc="-35"/>
              <a:t> </a:t>
            </a:r>
            <a:r>
              <a:rPr dirty="0" sz="2000" spc="-130"/>
              <a:t>accountant;</a:t>
            </a:r>
            <a:r>
              <a:rPr dirty="0" sz="2000" spc="-20"/>
              <a:t> </a:t>
            </a:r>
            <a:r>
              <a:rPr dirty="0" sz="2000" spc="-25"/>
              <a:t>OR</a:t>
            </a:r>
            <a:endParaRPr sz="2000">
              <a:latin typeface="Segoe UI Symbol"/>
              <a:cs typeface="Segoe UI Symbol"/>
            </a:endParaRPr>
          </a:p>
          <a:p>
            <a:pPr marL="652780" marR="357505" indent="-274320">
              <a:lnSpc>
                <a:spcPct val="80000"/>
              </a:lnSpc>
              <a:spcBef>
                <a:spcPts val="600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75">
                <a:solidFill>
                  <a:srgbClr val="FF9900"/>
                </a:solidFill>
                <a:latin typeface="Segoe UI Symbol"/>
                <a:cs typeface="Segoe UI Symbol"/>
              </a:rPr>
              <a:t>  </a:t>
            </a:r>
            <a:r>
              <a:rPr dirty="0" sz="2000" spc="-140"/>
              <a:t>A</a:t>
            </a:r>
            <a:r>
              <a:rPr dirty="0" sz="2000" spc="15"/>
              <a:t> </a:t>
            </a:r>
            <a:r>
              <a:rPr dirty="0" sz="2000" spc="-114"/>
              <a:t>copy</a:t>
            </a:r>
            <a:r>
              <a:rPr dirty="0" sz="2000"/>
              <a:t> of</a:t>
            </a:r>
            <a:r>
              <a:rPr dirty="0" sz="2000" spc="50"/>
              <a:t> </a:t>
            </a:r>
            <a:r>
              <a:rPr dirty="0" sz="2000"/>
              <a:t>a</a:t>
            </a:r>
            <a:r>
              <a:rPr dirty="0" sz="2000" spc="5"/>
              <a:t> </a:t>
            </a:r>
            <a:r>
              <a:rPr dirty="0" sz="2000" spc="-110"/>
              <a:t>compilation</a:t>
            </a:r>
            <a:r>
              <a:rPr dirty="0" sz="2000" spc="-20"/>
              <a:t> </a:t>
            </a:r>
            <a:r>
              <a:rPr dirty="0" sz="2000" spc="-70"/>
              <a:t>performed</a:t>
            </a:r>
            <a:r>
              <a:rPr dirty="0" sz="2000" spc="-45"/>
              <a:t> </a:t>
            </a:r>
            <a:r>
              <a:rPr dirty="0" sz="2000"/>
              <a:t>by </a:t>
            </a:r>
            <a:r>
              <a:rPr dirty="0" sz="2000" spc="-130"/>
              <a:t>an</a:t>
            </a:r>
            <a:r>
              <a:rPr dirty="0" sz="2000" spc="-15"/>
              <a:t> </a:t>
            </a:r>
            <a:r>
              <a:rPr dirty="0" sz="2000" spc="-110"/>
              <a:t>independent</a:t>
            </a:r>
            <a:r>
              <a:rPr dirty="0" sz="2000" spc="-30"/>
              <a:t> </a:t>
            </a:r>
            <a:r>
              <a:rPr dirty="0" sz="2000" spc="-10"/>
              <a:t>public </a:t>
            </a:r>
            <a:r>
              <a:rPr dirty="0" sz="2000" spc="-140"/>
              <a:t>accountant</a:t>
            </a:r>
            <a:r>
              <a:rPr dirty="0" sz="2000" spc="-20"/>
              <a:t> </a:t>
            </a:r>
            <a:r>
              <a:rPr dirty="0" sz="2000" spc="-130"/>
              <a:t>accompanied</a:t>
            </a:r>
            <a:r>
              <a:rPr dirty="0" sz="2000" spc="-30"/>
              <a:t> </a:t>
            </a:r>
            <a:r>
              <a:rPr dirty="0" sz="2000"/>
              <a:t>by</a:t>
            </a:r>
            <a:r>
              <a:rPr dirty="0" sz="2000" spc="-10"/>
              <a:t> </a:t>
            </a:r>
            <a:r>
              <a:rPr dirty="0" sz="2000"/>
              <a:t>a</a:t>
            </a:r>
            <a:r>
              <a:rPr dirty="0" sz="2000" spc="-10"/>
              <a:t> </a:t>
            </a:r>
            <a:r>
              <a:rPr dirty="0" sz="2000" spc="-145"/>
              <a:t>statement</a:t>
            </a:r>
            <a:r>
              <a:rPr dirty="0" sz="2000" spc="-40"/>
              <a:t> </a:t>
            </a:r>
            <a:r>
              <a:rPr dirty="0" sz="2000" spc="-130"/>
              <a:t>signed</a:t>
            </a:r>
            <a:r>
              <a:rPr dirty="0" sz="2000" spc="-40"/>
              <a:t> </a:t>
            </a:r>
            <a:r>
              <a:rPr dirty="0" sz="2000"/>
              <a:t>by</a:t>
            </a:r>
            <a:r>
              <a:rPr dirty="0" sz="2000" spc="-5"/>
              <a:t> </a:t>
            </a:r>
            <a:r>
              <a:rPr dirty="0" sz="2000"/>
              <a:t>3</a:t>
            </a:r>
            <a:r>
              <a:rPr dirty="0" sz="2000" spc="-15"/>
              <a:t> </a:t>
            </a:r>
            <a:r>
              <a:rPr dirty="0" sz="2000" spc="-185"/>
              <a:t>members</a:t>
            </a:r>
            <a:r>
              <a:rPr dirty="0" sz="2000" spc="-20"/>
              <a:t> </a:t>
            </a:r>
            <a:r>
              <a:rPr dirty="0" sz="2000"/>
              <a:t>of</a:t>
            </a:r>
            <a:r>
              <a:rPr dirty="0" sz="2000" spc="45"/>
              <a:t> </a:t>
            </a:r>
            <a:r>
              <a:rPr dirty="0" sz="2000" spc="-25"/>
              <a:t>the </a:t>
            </a:r>
            <a:r>
              <a:rPr dirty="0" sz="2000" spc="-105"/>
              <a:t>governing</a:t>
            </a:r>
            <a:r>
              <a:rPr dirty="0" sz="2000" spc="-45"/>
              <a:t> </a:t>
            </a:r>
            <a:r>
              <a:rPr dirty="0" sz="2000" spc="-20"/>
              <a:t>board;</a:t>
            </a:r>
            <a:r>
              <a:rPr dirty="0" sz="2000" spc="-30"/>
              <a:t> </a:t>
            </a:r>
            <a:r>
              <a:rPr dirty="0" sz="2000" spc="-25"/>
              <a:t>OR</a:t>
            </a:r>
            <a:endParaRPr sz="2000">
              <a:latin typeface="Segoe UI Symbol"/>
              <a:cs typeface="Segoe UI Symbol"/>
            </a:endParaRPr>
          </a:p>
          <a:p>
            <a:pPr marL="652780" marR="5080" indent="-274320">
              <a:lnSpc>
                <a:spcPct val="80000"/>
              </a:lnSpc>
              <a:spcBef>
                <a:spcPts val="600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70">
                <a:solidFill>
                  <a:srgbClr val="FF9900"/>
                </a:solidFill>
                <a:latin typeface="Segoe UI Symbol"/>
                <a:cs typeface="Segoe UI Symbol"/>
              </a:rPr>
              <a:t>  </a:t>
            </a:r>
            <a:r>
              <a:rPr dirty="0" sz="2000" spc="-140"/>
              <a:t>A</a:t>
            </a:r>
            <a:r>
              <a:rPr dirty="0" sz="2000"/>
              <a:t> </a:t>
            </a:r>
            <a:r>
              <a:rPr dirty="0" sz="2000" spc="-114"/>
              <a:t>copy</a:t>
            </a:r>
            <a:r>
              <a:rPr dirty="0" sz="2000" spc="-10"/>
              <a:t> </a:t>
            </a:r>
            <a:r>
              <a:rPr dirty="0" sz="2000"/>
              <a:t>of</a:t>
            </a:r>
            <a:r>
              <a:rPr dirty="0" sz="2000" spc="40"/>
              <a:t> </a:t>
            </a:r>
            <a:r>
              <a:rPr dirty="0" sz="2000" spc="-105"/>
              <a:t>your</a:t>
            </a:r>
            <a:r>
              <a:rPr dirty="0" sz="2000" spc="-25"/>
              <a:t> </a:t>
            </a:r>
            <a:r>
              <a:rPr dirty="0" sz="2000" spc="-114"/>
              <a:t>completed</a:t>
            </a:r>
            <a:r>
              <a:rPr dirty="0" sz="2000" spc="-35"/>
              <a:t> </a:t>
            </a:r>
            <a:r>
              <a:rPr dirty="0" sz="2000" spc="-125"/>
              <a:t>current</a:t>
            </a:r>
            <a:r>
              <a:rPr dirty="0" sz="2000" spc="-30"/>
              <a:t> </a:t>
            </a:r>
            <a:r>
              <a:rPr dirty="0" sz="2000" spc="-20"/>
              <a:t>year</a:t>
            </a:r>
            <a:r>
              <a:rPr dirty="0" sz="2000" spc="-30"/>
              <a:t> </a:t>
            </a:r>
            <a:r>
              <a:rPr dirty="0" sz="2000" spc="-300"/>
              <a:t>IRS</a:t>
            </a:r>
            <a:r>
              <a:rPr dirty="0" sz="2000" spc="-25"/>
              <a:t> </a:t>
            </a:r>
            <a:r>
              <a:rPr dirty="0" sz="2000" spc="-204"/>
              <a:t>Form</a:t>
            </a:r>
            <a:r>
              <a:rPr dirty="0" sz="2000"/>
              <a:t> 990</a:t>
            </a:r>
            <a:r>
              <a:rPr dirty="0" sz="2000" spc="-20"/>
              <a:t> </a:t>
            </a:r>
            <a:r>
              <a:rPr dirty="0" sz="2000" spc="-130"/>
              <a:t>accompanied</a:t>
            </a:r>
            <a:r>
              <a:rPr dirty="0" sz="2000" spc="-30"/>
              <a:t> </a:t>
            </a:r>
            <a:r>
              <a:rPr dirty="0" sz="2000"/>
              <a:t>by</a:t>
            </a:r>
            <a:r>
              <a:rPr dirty="0" sz="2000" spc="-20"/>
              <a:t> </a:t>
            </a:r>
            <a:r>
              <a:rPr dirty="0" sz="2000" spc="-50"/>
              <a:t>a </a:t>
            </a:r>
            <a:r>
              <a:rPr dirty="0" sz="2000" spc="-145"/>
              <a:t>statement</a:t>
            </a:r>
            <a:r>
              <a:rPr dirty="0" sz="2000" spc="-45"/>
              <a:t> </a:t>
            </a:r>
            <a:r>
              <a:rPr dirty="0" sz="2000" spc="-130"/>
              <a:t>signed</a:t>
            </a:r>
            <a:r>
              <a:rPr dirty="0" sz="2000" spc="-45"/>
              <a:t> </a:t>
            </a:r>
            <a:r>
              <a:rPr dirty="0" sz="2000"/>
              <a:t>by</a:t>
            </a:r>
            <a:r>
              <a:rPr dirty="0" sz="2000" spc="-15"/>
              <a:t> </a:t>
            </a:r>
            <a:r>
              <a:rPr dirty="0" sz="2000"/>
              <a:t>3</a:t>
            </a:r>
            <a:r>
              <a:rPr dirty="0" sz="2000" spc="-20"/>
              <a:t> </a:t>
            </a:r>
            <a:r>
              <a:rPr dirty="0" sz="2000" spc="-185"/>
              <a:t>members</a:t>
            </a:r>
            <a:r>
              <a:rPr dirty="0" sz="2000" spc="-25"/>
              <a:t> </a:t>
            </a:r>
            <a:r>
              <a:rPr dirty="0" sz="2000"/>
              <a:t>of</a:t>
            </a:r>
            <a:r>
              <a:rPr dirty="0" sz="2000" spc="35"/>
              <a:t> </a:t>
            </a:r>
            <a:r>
              <a:rPr dirty="0" sz="2000" spc="-120"/>
              <a:t>the</a:t>
            </a:r>
            <a:r>
              <a:rPr dirty="0" sz="2000" spc="-15"/>
              <a:t> </a:t>
            </a:r>
            <a:r>
              <a:rPr dirty="0" sz="2000" spc="-95"/>
              <a:t>governing</a:t>
            </a:r>
            <a:r>
              <a:rPr dirty="0" sz="2000" spc="-55"/>
              <a:t> </a:t>
            </a:r>
            <a:r>
              <a:rPr dirty="0" sz="2000" spc="-35"/>
              <a:t>board,</a:t>
            </a:r>
            <a:r>
              <a:rPr dirty="0" sz="2000" spc="-40"/>
              <a:t> </a:t>
            </a:r>
            <a:r>
              <a:rPr dirty="0" sz="2000" spc="-130"/>
              <a:t>an</a:t>
            </a:r>
            <a:r>
              <a:rPr dirty="0" sz="2000" spc="-25"/>
              <a:t> </a:t>
            </a:r>
            <a:r>
              <a:rPr dirty="0" sz="2000" spc="-10"/>
              <a:t>income </a:t>
            </a:r>
            <a:r>
              <a:rPr dirty="0" sz="2000" spc="-135"/>
              <a:t>statement,</a:t>
            </a:r>
            <a:r>
              <a:rPr dirty="0" sz="2000" spc="-40"/>
              <a:t> </a:t>
            </a:r>
            <a:r>
              <a:rPr dirty="0" sz="2000" spc="-95"/>
              <a:t>balance</a:t>
            </a:r>
            <a:r>
              <a:rPr dirty="0" sz="2000" spc="-35"/>
              <a:t> </a:t>
            </a:r>
            <a:r>
              <a:rPr dirty="0" sz="2000" spc="-165"/>
              <a:t>sheet,</a:t>
            </a:r>
            <a:r>
              <a:rPr dirty="0" sz="2000" spc="-40"/>
              <a:t> </a:t>
            </a:r>
            <a:r>
              <a:rPr dirty="0" sz="2000"/>
              <a:t>&amp;</a:t>
            </a:r>
            <a:r>
              <a:rPr dirty="0" sz="2000" spc="-5"/>
              <a:t> </a:t>
            </a:r>
            <a:r>
              <a:rPr dirty="0" sz="2000" spc="-10"/>
              <a:t>prior</a:t>
            </a:r>
            <a:r>
              <a:rPr dirty="0" sz="2000" spc="-35"/>
              <a:t> </a:t>
            </a:r>
            <a:r>
              <a:rPr dirty="0" sz="2000"/>
              <a:t>6</a:t>
            </a:r>
            <a:r>
              <a:rPr dirty="0" sz="2000" spc="-25"/>
              <a:t> </a:t>
            </a:r>
            <a:r>
              <a:rPr dirty="0" sz="2000" spc="-225"/>
              <a:t>months</a:t>
            </a:r>
            <a:r>
              <a:rPr dirty="0" sz="2000" spc="-20"/>
              <a:t> </a:t>
            </a:r>
            <a:r>
              <a:rPr dirty="0" sz="2000"/>
              <a:t>of</a:t>
            </a:r>
            <a:r>
              <a:rPr dirty="0" sz="2000" spc="35"/>
              <a:t> </a:t>
            </a:r>
            <a:r>
              <a:rPr dirty="0" sz="2000" spc="-105"/>
              <a:t>bank</a:t>
            </a:r>
            <a:r>
              <a:rPr dirty="0" sz="2000" spc="-20"/>
              <a:t> </a:t>
            </a:r>
            <a:r>
              <a:rPr dirty="0" sz="2000" spc="-45"/>
              <a:t>statements.</a:t>
            </a:r>
            <a:endParaRPr sz="2000">
              <a:latin typeface="Segoe UI Symbol"/>
              <a:cs typeface="Segoe UI Symbol"/>
            </a:endParaRPr>
          </a:p>
          <a:p>
            <a:pPr marL="332740" indent="-320040">
              <a:lnSpc>
                <a:spcPct val="100000"/>
              </a:lnSpc>
              <a:spcBef>
                <a:spcPts val="160"/>
              </a:spcBef>
              <a:buClr>
                <a:srgbClr val="7B9DDF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dirty="0" u="sng" spc="-145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hlinkClick r:id="rId4"/>
              </a:rPr>
              <a:t>Budget</a:t>
            </a:r>
            <a:r>
              <a:rPr dirty="0" u="sng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hlinkClick r:id="rId4"/>
              </a:rPr>
              <a:t> </a:t>
            </a:r>
            <a:r>
              <a:rPr dirty="0" u="sng" spc="-13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hlinkClick r:id="rId4"/>
              </a:rPr>
              <a:t>Variance</a:t>
            </a:r>
            <a:r>
              <a:rPr dirty="0" u="sng" spc="3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hlinkClick r:id="rId4"/>
              </a:rPr>
              <a:t> </a:t>
            </a:r>
            <a:r>
              <a:rPr dirty="0" u="sng" spc="-2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hlinkClick r:id="rId4"/>
              </a:rPr>
              <a:t>Form</a:t>
            </a:r>
          </a:p>
          <a:p>
            <a:pPr marL="378460">
              <a:lnSpc>
                <a:spcPct val="100000"/>
              </a:lnSpc>
              <a:spcBef>
                <a:spcPts val="130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80">
                <a:solidFill>
                  <a:srgbClr val="FF9900"/>
                </a:solidFill>
                <a:latin typeface="Segoe UI Symbol"/>
                <a:cs typeface="Segoe UI Symbol"/>
              </a:rPr>
              <a:t>  </a:t>
            </a:r>
            <a:r>
              <a:rPr dirty="0" sz="2000" spc="-130"/>
              <a:t>Program,</a:t>
            </a:r>
            <a:r>
              <a:rPr dirty="0" sz="2000" spc="-20"/>
              <a:t> </a:t>
            </a:r>
            <a:r>
              <a:rPr dirty="0" sz="2000" spc="-155" b="1">
                <a:latin typeface="Arial"/>
                <a:cs typeface="Arial"/>
              </a:rPr>
              <a:t>NOT</a:t>
            </a:r>
            <a:r>
              <a:rPr dirty="0" sz="2000" spc="-5" b="1">
                <a:latin typeface="Arial"/>
                <a:cs typeface="Arial"/>
              </a:rPr>
              <a:t> </a:t>
            </a:r>
            <a:r>
              <a:rPr dirty="0" sz="2000" spc="-10"/>
              <a:t>Agency</a:t>
            </a:r>
            <a:endParaRPr sz="20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170"/>
              </a:spcBef>
              <a:buClr>
                <a:srgbClr val="7B9DDF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dirty="0" spc="-145"/>
              <a:t>Program</a:t>
            </a:r>
            <a:r>
              <a:rPr dirty="0" spc="-10"/>
              <a:t> </a:t>
            </a:r>
            <a:r>
              <a:rPr dirty="0"/>
              <a:t>Staff</a:t>
            </a:r>
            <a:r>
              <a:rPr dirty="0" spc="-70"/>
              <a:t> </a:t>
            </a:r>
            <a:r>
              <a:rPr dirty="0" spc="-90"/>
              <a:t>Positions</a:t>
            </a:r>
          </a:p>
          <a:p>
            <a:pPr marL="332740" indent="-320040">
              <a:lnSpc>
                <a:spcPct val="100000"/>
              </a:lnSpc>
              <a:spcBef>
                <a:spcPts val="170"/>
              </a:spcBef>
              <a:buClr>
                <a:srgbClr val="7B9DDF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dirty="0" spc="-145"/>
              <a:t>Program</a:t>
            </a:r>
            <a:r>
              <a:rPr dirty="0" spc="20"/>
              <a:t> </a:t>
            </a:r>
            <a:r>
              <a:rPr dirty="0" spc="-100"/>
              <a:t>Participant</a:t>
            </a:r>
            <a:r>
              <a:rPr dirty="0" spc="30"/>
              <a:t> </a:t>
            </a:r>
            <a:r>
              <a:rPr dirty="0" spc="-75"/>
              <a:t>Demographics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92664" y="1735454"/>
            <a:ext cx="2167890" cy="4377690"/>
          </a:xfrm>
          <a:prstGeom prst="rect">
            <a:avLst/>
          </a:prstGeom>
          <a:solidFill>
            <a:srgbClr val="7B9DDF"/>
          </a:solidFill>
          <a:ln w="16891">
            <a:solidFill>
              <a:srgbClr val="7B9DD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50"/>
              </a:spcBef>
            </a:pPr>
            <a:endParaRPr sz="1600">
              <a:latin typeface="Times New Roman"/>
              <a:cs typeface="Times New Roman"/>
            </a:endParaRPr>
          </a:p>
          <a:p>
            <a:pPr marL="153670" marR="574040">
              <a:lnSpc>
                <a:spcPct val="100000"/>
              </a:lnSpc>
            </a:pPr>
            <a:r>
              <a:rPr dirty="0" sz="1600" spc="-125" b="1">
                <a:solidFill>
                  <a:srgbClr val="FFFFFF"/>
                </a:solidFill>
                <a:latin typeface="Arial"/>
                <a:cs typeface="Arial"/>
              </a:rPr>
              <a:t>United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25" b="1">
                <a:solidFill>
                  <a:srgbClr val="FFFFFF"/>
                </a:solidFill>
                <a:latin typeface="Arial"/>
                <a:cs typeface="Arial"/>
              </a:rPr>
              <a:t>Way</a:t>
            </a:r>
            <a:r>
              <a:rPr dirty="0" sz="16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1600" spc="-170" b="1">
                <a:solidFill>
                  <a:srgbClr val="FFFFFF"/>
                </a:solidFill>
                <a:latin typeface="Arial"/>
                <a:cs typeface="Arial"/>
              </a:rPr>
              <a:t>Sampson</a:t>
            </a:r>
            <a:r>
              <a:rPr dirty="0" sz="16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30" b="1">
                <a:solidFill>
                  <a:srgbClr val="FFFFFF"/>
                </a:solidFill>
                <a:latin typeface="Arial"/>
                <a:cs typeface="Arial"/>
              </a:rPr>
              <a:t>County</a:t>
            </a:r>
            <a:endParaRPr sz="1600">
              <a:latin typeface="Arial"/>
              <a:cs typeface="Arial"/>
            </a:endParaRPr>
          </a:p>
          <a:p>
            <a:pPr marL="153670">
              <a:lnSpc>
                <a:spcPct val="100000"/>
              </a:lnSpc>
              <a:spcBef>
                <a:spcPts val="1689"/>
              </a:spcBef>
            </a:pPr>
            <a:r>
              <a:rPr dirty="0" sz="1400" spc="-155">
                <a:solidFill>
                  <a:srgbClr val="FFFFFF"/>
                </a:solidFill>
                <a:latin typeface="Arial"/>
                <a:cs typeface="Arial"/>
              </a:rPr>
              <a:t>P.O.</a:t>
            </a:r>
            <a:r>
              <a:rPr dirty="0" sz="1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10">
                <a:solidFill>
                  <a:srgbClr val="FFFFFF"/>
                </a:solidFill>
                <a:latin typeface="Arial"/>
                <a:cs typeface="Arial"/>
              </a:rPr>
              <a:t>Box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1677</a:t>
            </a:r>
            <a:endParaRPr sz="1400">
              <a:latin typeface="Arial"/>
              <a:cs typeface="Arial"/>
            </a:endParaRPr>
          </a:p>
          <a:p>
            <a:pPr marL="153670" marR="626110">
              <a:lnSpc>
                <a:spcPct val="100000"/>
              </a:lnSpc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118</a:t>
            </a:r>
            <a:r>
              <a:rPr dirty="0" sz="1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215">
                <a:solidFill>
                  <a:srgbClr val="FFFFFF"/>
                </a:solidFill>
                <a:latin typeface="Arial"/>
                <a:cs typeface="Arial"/>
              </a:rPr>
              <a:t>E.</a:t>
            </a:r>
            <a:r>
              <a:rPr dirty="0" sz="14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85">
                <a:solidFill>
                  <a:srgbClr val="FFFFFF"/>
                </a:solidFill>
                <a:latin typeface="Arial"/>
                <a:cs typeface="Arial"/>
              </a:rPr>
              <a:t>Elizabeth</a:t>
            </a:r>
            <a:r>
              <a:rPr dirty="0" sz="1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00">
                <a:solidFill>
                  <a:srgbClr val="FFFFFF"/>
                </a:solidFill>
                <a:latin typeface="Arial"/>
                <a:cs typeface="Arial"/>
              </a:rPr>
              <a:t>St. </a:t>
            </a:r>
            <a:r>
              <a:rPr dirty="0" sz="1400" spc="-95">
                <a:solidFill>
                  <a:srgbClr val="FFFFFF"/>
                </a:solidFill>
                <a:latin typeface="Arial"/>
                <a:cs typeface="Arial"/>
              </a:rPr>
              <a:t>Clinton,</a:t>
            </a:r>
            <a:r>
              <a:rPr dirty="0" sz="14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30">
                <a:solidFill>
                  <a:srgbClr val="FFFFFF"/>
                </a:solidFill>
                <a:latin typeface="Arial"/>
                <a:cs typeface="Arial"/>
              </a:rPr>
              <a:t>NC</a:t>
            </a:r>
            <a:r>
              <a:rPr dirty="0" sz="14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28329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400">
              <a:latin typeface="Arial"/>
              <a:cs typeface="Arial"/>
            </a:endParaRPr>
          </a:p>
          <a:p>
            <a:pPr marL="153670">
              <a:lnSpc>
                <a:spcPts val="1635"/>
              </a:lnSpc>
            </a:pP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910-592-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4263</a:t>
            </a:r>
            <a:r>
              <a:rPr dirty="0" sz="1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25">
                <a:solidFill>
                  <a:srgbClr val="FFFFFF"/>
                </a:solidFill>
                <a:latin typeface="Segoe UI Symbol"/>
                <a:cs typeface="Segoe UI Symbol"/>
              </a:rPr>
              <a:t>🕽</a:t>
            </a:r>
            <a:endParaRPr sz="1400">
              <a:latin typeface="Segoe UI Symbol"/>
              <a:cs typeface="Segoe UI Symbol"/>
            </a:endParaRPr>
          </a:p>
          <a:p>
            <a:pPr marL="153670">
              <a:lnSpc>
                <a:spcPts val="1635"/>
              </a:lnSpc>
            </a:pPr>
            <a:r>
              <a:rPr dirty="0" sz="1400">
                <a:solidFill>
                  <a:srgbClr val="FFFFFF"/>
                </a:solidFill>
                <a:latin typeface="Myriad Pro"/>
                <a:cs typeface="Myriad Pro"/>
              </a:rPr>
              <a:t>910-990-7091</a:t>
            </a:r>
            <a:r>
              <a:rPr dirty="0" sz="1400" spc="75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dirty="0" sz="1400" spc="-25">
                <a:solidFill>
                  <a:srgbClr val="FFFFFF"/>
                </a:solidFill>
                <a:latin typeface="Myriad Pro"/>
                <a:cs typeface="Myriad Pro"/>
              </a:rPr>
              <a:t>(C)</a:t>
            </a:r>
            <a:endParaRPr sz="1400">
              <a:latin typeface="Myriad Pro"/>
              <a:cs typeface="Myriad Pro"/>
            </a:endParaRPr>
          </a:p>
          <a:p>
            <a:pPr marL="153670">
              <a:lnSpc>
                <a:spcPct val="100000"/>
              </a:lnSpc>
              <a:spcBef>
                <a:spcPts val="85"/>
              </a:spcBef>
            </a:pP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910-592-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4263</a:t>
            </a:r>
            <a:r>
              <a:rPr dirty="0" sz="1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0">
                <a:solidFill>
                  <a:srgbClr val="FFFFFF"/>
                </a:solidFill>
                <a:latin typeface="Segoe UI Symbol"/>
                <a:cs typeface="Segoe UI Symbol"/>
              </a:rPr>
              <a:t>🖷</a:t>
            </a:r>
            <a:endParaRPr sz="1400">
              <a:latin typeface="Segoe UI Symbol"/>
              <a:cs typeface="Segoe UI Symbol"/>
            </a:endParaRPr>
          </a:p>
          <a:p>
            <a:pPr marL="153670">
              <a:lnSpc>
                <a:spcPts val="1050"/>
              </a:lnSpc>
              <a:spcBef>
                <a:spcPts val="95"/>
              </a:spcBef>
            </a:pPr>
            <a:r>
              <a:rPr dirty="0" u="sng" sz="900" spc="-25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2"/>
              </a:rPr>
              <a:t>uwaysampsonco@embarqmail.com</a:t>
            </a:r>
            <a:endParaRPr sz="900">
              <a:latin typeface="Arial"/>
              <a:cs typeface="Arial"/>
            </a:endParaRPr>
          </a:p>
          <a:p>
            <a:pPr marL="153035">
              <a:lnSpc>
                <a:spcPts val="1650"/>
              </a:lnSpc>
            </a:pPr>
            <a:r>
              <a:rPr dirty="0" sz="1400" spc="-110" b="1">
                <a:solidFill>
                  <a:srgbClr val="FFFFFF"/>
                </a:solidFill>
                <a:latin typeface="Arial"/>
                <a:cs typeface="Arial"/>
              </a:rPr>
              <a:t>Executive</a:t>
            </a: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 Director</a:t>
            </a:r>
            <a:endParaRPr sz="1400">
              <a:latin typeface="Arial"/>
              <a:cs typeface="Arial"/>
            </a:endParaRPr>
          </a:p>
          <a:p>
            <a:pPr marL="190500">
              <a:lnSpc>
                <a:spcPct val="100000"/>
              </a:lnSpc>
            </a:pPr>
            <a:r>
              <a:rPr dirty="0" sz="1400">
                <a:solidFill>
                  <a:srgbClr val="FFFFFF"/>
                </a:solidFill>
                <a:latin typeface="Myriad Pro"/>
                <a:cs typeface="Myriad Pro"/>
              </a:rPr>
              <a:t>Linda Jewell</a:t>
            </a:r>
            <a:r>
              <a:rPr dirty="0" sz="1400" spc="9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Carr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93997" y="1337228"/>
            <a:ext cx="3539490" cy="2647315"/>
          </a:xfrm>
          <a:prstGeom prst="rect"/>
        </p:spPr>
        <p:txBody>
          <a:bodyPr wrap="square" lIns="0" tIns="4140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60"/>
              </a:spcBef>
            </a:pPr>
            <a:r>
              <a:rPr dirty="0" sz="6600" spc="-615">
                <a:solidFill>
                  <a:srgbClr val="000000"/>
                </a:solidFill>
              </a:rPr>
              <a:t>Questions?</a:t>
            </a:r>
            <a:endParaRPr sz="6600"/>
          </a:p>
          <a:p>
            <a:pPr algn="ctr" marL="346075" marR="334645">
              <a:lnSpc>
                <a:spcPct val="129000"/>
              </a:lnSpc>
              <a:spcBef>
                <a:spcPts val="270"/>
              </a:spcBef>
            </a:pPr>
            <a:r>
              <a:rPr dirty="0" u="sng" sz="2000" spc="-135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hlinkClick r:id="rId3"/>
              </a:rPr>
              <a:t>www.unitedwaysampson.org</a:t>
            </a:r>
            <a:r>
              <a:rPr dirty="0" u="none" sz="2000" spc="-135">
                <a:solidFill>
                  <a:srgbClr val="D2601C"/>
                </a:solidFill>
              </a:rPr>
              <a:t> </a:t>
            </a:r>
            <a:r>
              <a:rPr dirty="0" u="sng" sz="2000" spc="-5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hlinkClick r:id="rId4"/>
              </a:rPr>
              <a:t>www.liveunited.org</a:t>
            </a:r>
            <a:r>
              <a:rPr dirty="0" u="none" sz="2000" spc="-50">
                <a:solidFill>
                  <a:srgbClr val="D2601C"/>
                </a:solidFill>
              </a:rPr>
              <a:t> </a:t>
            </a:r>
            <a:r>
              <a:rPr dirty="0" u="none" sz="2000" spc="-105">
                <a:solidFill>
                  <a:srgbClr val="D2601C"/>
                </a:solidFill>
                <a:hlinkClick r:id="rId5"/>
              </a:rPr>
              <a:t>www.national.unitedway.org</a:t>
            </a:r>
            <a:endParaRPr sz="2000"/>
          </a:p>
        </p:txBody>
      </p:sp>
      <p:sp>
        <p:nvSpPr>
          <p:cNvPr id="4" name="object 4" descr=""/>
          <p:cNvSpPr/>
          <p:nvPr/>
        </p:nvSpPr>
        <p:spPr>
          <a:xfrm>
            <a:off x="4142866" y="3938015"/>
            <a:ext cx="2837815" cy="15240"/>
          </a:xfrm>
          <a:custGeom>
            <a:avLst/>
            <a:gdLst/>
            <a:ahLst/>
            <a:cxnLst/>
            <a:rect l="l" t="t" r="r" b="b"/>
            <a:pathLst>
              <a:path w="2837815" h="15239">
                <a:moveTo>
                  <a:pt x="2837688" y="0"/>
                </a:moveTo>
                <a:lnTo>
                  <a:pt x="0" y="0"/>
                </a:lnTo>
                <a:lnTo>
                  <a:pt x="0" y="15239"/>
                </a:lnTo>
                <a:lnTo>
                  <a:pt x="2837688" y="15239"/>
                </a:lnTo>
                <a:lnTo>
                  <a:pt x="2837688" y="0"/>
                </a:lnTo>
                <a:close/>
              </a:path>
            </a:pathLst>
          </a:custGeom>
          <a:solidFill>
            <a:srgbClr val="D2601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967848" y="4114461"/>
            <a:ext cx="5924408" cy="20577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180530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95"/>
              <a:t>Agenda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1387" y="1522903"/>
            <a:ext cx="3449954" cy="2332355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795"/>
              </a:spcBef>
              <a:buClr>
                <a:srgbClr val="7B9DDF"/>
              </a:buClr>
              <a:buSzPct val="59375"/>
              <a:buFont typeface="Wingdings"/>
              <a:buChar char=""/>
              <a:tabLst>
                <a:tab pos="332740" algn="l"/>
              </a:tabLst>
            </a:pPr>
            <a:r>
              <a:rPr dirty="0" sz="3200" spc="-195">
                <a:latin typeface="Arial"/>
                <a:cs typeface="Arial"/>
              </a:rPr>
              <a:t>Sharing</a:t>
            </a:r>
            <a:r>
              <a:rPr dirty="0" sz="3200" spc="-40">
                <a:latin typeface="Arial"/>
                <a:cs typeface="Arial"/>
              </a:rPr>
              <a:t> </a:t>
            </a:r>
            <a:r>
              <a:rPr dirty="0" sz="3200" spc="-110">
                <a:latin typeface="Arial"/>
                <a:cs typeface="Arial"/>
              </a:rPr>
              <a:t>Our</a:t>
            </a:r>
            <a:r>
              <a:rPr dirty="0" sz="3200" spc="-60">
                <a:latin typeface="Arial"/>
                <a:cs typeface="Arial"/>
              </a:rPr>
              <a:t> </a:t>
            </a:r>
            <a:r>
              <a:rPr dirty="0" sz="3200" spc="-95">
                <a:latin typeface="Arial"/>
                <a:cs typeface="Arial"/>
              </a:rPr>
              <a:t>Vision</a:t>
            </a:r>
            <a:endParaRPr sz="32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7B9DDF"/>
              </a:buClr>
              <a:buSzPct val="59375"/>
              <a:buFont typeface="Wingdings"/>
              <a:buChar char=""/>
              <a:tabLst>
                <a:tab pos="332740" algn="l"/>
              </a:tabLst>
            </a:pPr>
            <a:r>
              <a:rPr dirty="0" sz="3200" spc="-190">
                <a:latin typeface="Arial"/>
                <a:cs typeface="Arial"/>
              </a:rPr>
              <a:t>Sharing</a:t>
            </a:r>
            <a:r>
              <a:rPr dirty="0" sz="3200" spc="-35">
                <a:latin typeface="Arial"/>
                <a:cs typeface="Arial"/>
              </a:rPr>
              <a:t> </a:t>
            </a:r>
            <a:r>
              <a:rPr dirty="0" sz="3200" spc="-300">
                <a:latin typeface="Arial"/>
                <a:cs typeface="Arial"/>
              </a:rPr>
              <a:t>Your</a:t>
            </a:r>
            <a:r>
              <a:rPr dirty="0" sz="3200" spc="-5">
                <a:latin typeface="Arial"/>
                <a:cs typeface="Arial"/>
              </a:rPr>
              <a:t> </a:t>
            </a:r>
            <a:r>
              <a:rPr dirty="0" sz="3200" spc="-204">
                <a:latin typeface="Arial"/>
                <a:cs typeface="Arial"/>
              </a:rPr>
              <a:t>Vision</a:t>
            </a:r>
            <a:endParaRPr sz="32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700"/>
              </a:spcBef>
              <a:buClr>
                <a:srgbClr val="7B9DDF"/>
              </a:buClr>
              <a:buSzPct val="59375"/>
              <a:buFont typeface="Wingdings"/>
              <a:buChar char=""/>
              <a:tabLst>
                <a:tab pos="332740" algn="l"/>
              </a:tabLst>
            </a:pPr>
            <a:r>
              <a:rPr dirty="0" sz="3200" spc="-245">
                <a:latin typeface="Arial"/>
                <a:cs typeface="Arial"/>
              </a:rPr>
              <a:t>Securing</a:t>
            </a:r>
            <a:r>
              <a:rPr dirty="0" sz="3200" spc="5">
                <a:latin typeface="Arial"/>
                <a:cs typeface="Arial"/>
              </a:rPr>
              <a:t> </a:t>
            </a:r>
            <a:r>
              <a:rPr dirty="0" sz="3200" spc="-370">
                <a:latin typeface="Arial"/>
                <a:cs typeface="Arial"/>
              </a:rPr>
              <a:t>Resources</a:t>
            </a:r>
            <a:endParaRPr sz="32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710"/>
              </a:spcBef>
              <a:buClr>
                <a:srgbClr val="7B9DDF"/>
              </a:buClr>
              <a:buSzPct val="59375"/>
              <a:buFont typeface="Wingdings"/>
              <a:buChar char=""/>
              <a:tabLst>
                <a:tab pos="332740" algn="l"/>
              </a:tabLst>
            </a:pPr>
            <a:r>
              <a:rPr dirty="0" sz="3200" spc="-265">
                <a:latin typeface="Arial"/>
                <a:cs typeface="Arial"/>
              </a:rPr>
              <a:t>Questions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662612"/>
            <a:ext cx="1209675" cy="119538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6450" y="5212079"/>
            <a:ext cx="1987550" cy="16459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1341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95"/>
              </a:spcBef>
            </a:pPr>
            <a:r>
              <a:rPr dirty="0" sz="4000" spc="-210"/>
              <a:t>United</a:t>
            </a:r>
            <a:r>
              <a:rPr dirty="0" sz="4000" spc="-70"/>
              <a:t> </a:t>
            </a:r>
            <a:r>
              <a:rPr dirty="0" sz="4000"/>
              <a:t>Way</a:t>
            </a:r>
            <a:r>
              <a:rPr dirty="0" sz="4000" spc="-100"/>
              <a:t> </a:t>
            </a:r>
            <a:r>
              <a:rPr dirty="0" sz="4000"/>
              <a:t>of</a:t>
            </a:r>
            <a:r>
              <a:rPr dirty="0" sz="4000" spc="65"/>
              <a:t> </a:t>
            </a:r>
            <a:r>
              <a:rPr dirty="0" sz="4000" spc="-415"/>
              <a:t>Sampson</a:t>
            </a:r>
            <a:r>
              <a:rPr dirty="0" sz="4000" spc="-10"/>
              <a:t> </a:t>
            </a:r>
            <a:r>
              <a:rPr dirty="0" sz="4000" spc="-285"/>
              <a:t>County</a:t>
            </a:r>
            <a:r>
              <a:rPr dirty="0" sz="4000" spc="-10"/>
              <a:t> </a:t>
            </a:r>
            <a:r>
              <a:rPr dirty="0" sz="4000" spc="-305"/>
              <a:t>Vision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691387" y="1612214"/>
            <a:ext cx="7865109" cy="2503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32740" marR="5080" indent="-320675">
              <a:lnSpc>
                <a:spcPct val="100000"/>
              </a:lnSpc>
              <a:spcBef>
                <a:spcPts val="105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245">
                <a:latin typeface="Arial"/>
                <a:cs typeface="Arial"/>
              </a:rPr>
              <a:t>Community</a:t>
            </a:r>
            <a:r>
              <a:rPr dirty="0" sz="2900" spc="5">
                <a:latin typeface="Arial"/>
                <a:cs typeface="Arial"/>
              </a:rPr>
              <a:t> </a:t>
            </a:r>
            <a:r>
              <a:rPr dirty="0" sz="2900" spc="-180">
                <a:latin typeface="Arial"/>
                <a:cs typeface="Arial"/>
              </a:rPr>
              <a:t>Impact:</a:t>
            </a:r>
            <a:r>
              <a:rPr dirty="0" sz="2900" spc="5">
                <a:latin typeface="Arial"/>
                <a:cs typeface="Arial"/>
              </a:rPr>
              <a:t> </a:t>
            </a:r>
            <a:r>
              <a:rPr dirty="0" sz="2900" spc="-459">
                <a:latin typeface="Arial"/>
                <a:cs typeface="Arial"/>
              </a:rPr>
              <a:t>To</a:t>
            </a:r>
            <a:r>
              <a:rPr dirty="0" sz="2900" spc="-5">
                <a:latin typeface="Arial"/>
                <a:cs typeface="Arial"/>
              </a:rPr>
              <a:t> </a:t>
            </a:r>
            <a:r>
              <a:rPr dirty="0" sz="2900" spc="-165">
                <a:latin typeface="Arial"/>
                <a:cs typeface="Arial"/>
              </a:rPr>
              <a:t>improve</a:t>
            </a:r>
            <a:r>
              <a:rPr dirty="0" sz="2900" spc="-10">
                <a:latin typeface="Arial"/>
                <a:cs typeface="Arial"/>
              </a:rPr>
              <a:t> </a:t>
            </a:r>
            <a:r>
              <a:rPr dirty="0" sz="2900" spc="-165">
                <a:latin typeface="Arial"/>
                <a:cs typeface="Arial"/>
              </a:rPr>
              <a:t>the</a:t>
            </a:r>
            <a:r>
              <a:rPr dirty="0" sz="2900" spc="10">
                <a:latin typeface="Arial"/>
                <a:cs typeface="Arial"/>
              </a:rPr>
              <a:t> </a:t>
            </a:r>
            <a:r>
              <a:rPr dirty="0" sz="2900" spc="-195">
                <a:latin typeface="Arial"/>
                <a:cs typeface="Arial"/>
              </a:rPr>
              <a:t>lives</a:t>
            </a:r>
            <a:r>
              <a:rPr dirty="0" sz="2900" spc="5">
                <a:latin typeface="Arial"/>
                <a:cs typeface="Arial"/>
              </a:rPr>
              <a:t> </a:t>
            </a:r>
            <a:r>
              <a:rPr dirty="0" sz="2900">
                <a:latin typeface="Arial"/>
                <a:cs typeface="Arial"/>
              </a:rPr>
              <a:t>of</a:t>
            </a:r>
            <a:r>
              <a:rPr dirty="0" sz="2900" spc="90">
                <a:latin typeface="Arial"/>
                <a:cs typeface="Arial"/>
              </a:rPr>
              <a:t> </a:t>
            </a:r>
            <a:r>
              <a:rPr dirty="0" sz="2900" spc="-160">
                <a:latin typeface="Arial"/>
                <a:cs typeface="Arial"/>
              </a:rPr>
              <a:t>residents </a:t>
            </a:r>
            <a:r>
              <a:rPr dirty="0" sz="2900" spc="-85">
                <a:latin typeface="Arial"/>
                <a:cs typeface="Arial"/>
              </a:rPr>
              <a:t>living </a:t>
            </a:r>
            <a:r>
              <a:rPr dirty="0" sz="2900" spc="-170">
                <a:latin typeface="Arial"/>
                <a:cs typeface="Arial"/>
              </a:rPr>
              <a:t>in</a:t>
            </a:r>
            <a:r>
              <a:rPr dirty="0" sz="2900" spc="-30">
                <a:latin typeface="Arial"/>
                <a:cs typeface="Arial"/>
              </a:rPr>
              <a:t> </a:t>
            </a:r>
            <a:r>
              <a:rPr dirty="0" sz="2900" spc="-155">
                <a:latin typeface="Arial"/>
                <a:cs typeface="Arial"/>
              </a:rPr>
              <a:t>our</a:t>
            </a:r>
            <a:r>
              <a:rPr dirty="0" sz="2900" spc="-45">
                <a:latin typeface="Arial"/>
                <a:cs typeface="Arial"/>
              </a:rPr>
              <a:t> </a:t>
            </a:r>
            <a:r>
              <a:rPr dirty="0" sz="2900" spc="-130">
                <a:latin typeface="Arial"/>
                <a:cs typeface="Arial"/>
              </a:rPr>
              <a:t>community</a:t>
            </a:r>
            <a:endParaRPr sz="29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254">
                <a:latin typeface="Arial"/>
                <a:cs typeface="Arial"/>
              </a:rPr>
              <a:t>Community</a:t>
            </a:r>
            <a:r>
              <a:rPr dirty="0" sz="2900" spc="30">
                <a:latin typeface="Arial"/>
                <a:cs typeface="Arial"/>
              </a:rPr>
              <a:t> </a:t>
            </a:r>
            <a:r>
              <a:rPr dirty="0" sz="2900" spc="-210">
                <a:latin typeface="Arial"/>
                <a:cs typeface="Arial"/>
              </a:rPr>
              <a:t>Needs</a:t>
            </a:r>
            <a:r>
              <a:rPr dirty="0" sz="2900" spc="35">
                <a:latin typeface="Arial"/>
                <a:cs typeface="Arial"/>
              </a:rPr>
              <a:t> </a:t>
            </a:r>
            <a:r>
              <a:rPr dirty="0" sz="2900" spc="-345">
                <a:latin typeface="Arial"/>
                <a:cs typeface="Arial"/>
              </a:rPr>
              <a:t>Assessment</a:t>
            </a:r>
            <a:endParaRPr sz="29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710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254">
                <a:latin typeface="Arial"/>
                <a:cs typeface="Arial"/>
              </a:rPr>
              <a:t>Connect</a:t>
            </a:r>
            <a:r>
              <a:rPr dirty="0" sz="2900" spc="-5">
                <a:latin typeface="Arial"/>
                <a:cs typeface="Arial"/>
              </a:rPr>
              <a:t> </a:t>
            </a:r>
            <a:r>
              <a:rPr dirty="0" sz="2900" spc="-265">
                <a:latin typeface="Arial"/>
                <a:cs typeface="Arial"/>
              </a:rPr>
              <a:t>UWSC</a:t>
            </a:r>
            <a:r>
              <a:rPr dirty="0" sz="2900" spc="-20">
                <a:latin typeface="Arial"/>
                <a:cs typeface="Arial"/>
              </a:rPr>
              <a:t> </a:t>
            </a:r>
            <a:r>
              <a:rPr dirty="0" sz="2900" spc="-130">
                <a:latin typeface="Arial"/>
                <a:cs typeface="Arial"/>
              </a:rPr>
              <a:t>Goals</a:t>
            </a:r>
            <a:r>
              <a:rPr dirty="0" sz="2900" spc="-40">
                <a:latin typeface="Arial"/>
                <a:cs typeface="Arial"/>
              </a:rPr>
              <a:t> </a:t>
            </a:r>
            <a:r>
              <a:rPr dirty="0" sz="2900" spc="-130">
                <a:latin typeface="Arial"/>
                <a:cs typeface="Arial"/>
              </a:rPr>
              <a:t>with</a:t>
            </a:r>
            <a:r>
              <a:rPr dirty="0" sz="2900">
                <a:latin typeface="Arial"/>
                <a:cs typeface="Arial"/>
              </a:rPr>
              <a:t> </a:t>
            </a:r>
            <a:r>
              <a:rPr dirty="0" sz="2900" spc="-85">
                <a:latin typeface="Arial"/>
                <a:cs typeface="Arial"/>
              </a:rPr>
              <a:t>Agencies</a:t>
            </a:r>
            <a:endParaRPr sz="29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195">
                <a:latin typeface="Arial"/>
                <a:cs typeface="Arial"/>
              </a:rPr>
              <a:t>Consider</a:t>
            </a:r>
            <a:r>
              <a:rPr dirty="0" sz="2900" spc="-25">
                <a:latin typeface="Arial"/>
                <a:cs typeface="Arial"/>
              </a:rPr>
              <a:t> </a:t>
            </a:r>
            <a:r>
              <a:rPr dirty="0" sz="2900" spc="-165">
                <a:latin typeface="Arial"/>
                <a:cs typeface="Arial"/>
              </a:rPr>
              <a:t>the</a:t>
            </a:r>
            <a:r>
              <a:rPr dirty="0" sz="2900" spc="5">
                <a:latin typeface="Arial"/>
                <a:cs typeface="Arial"/>
              </a:rPr>
              <a:t> </a:t>
            </a:r>
            <a:r>
              <a:rPr dirty="0" sz="2900" spc="-265">
                <a:latin typeface="Arial"/>
                <a:cs typeface="Arial"/>
              </a:rPr>
              <a:t>Return</a:t>
            </a:r>
            <a:r>
              <a:rPr dirty="0" sz="2900" spc="-15">
                <a:latin typeface="Arial"/>
                <a:cs typeface="Arial"/>
              </a:rPr>
              <a:t> </a:t>
            </a:r>
            <a:r>
              <a:rPr dirty="0" sz="2900" spc="-260">
                <a:latin typeface="Arial"/>
                <a:cs typeface="Arial"/>
              </a:rPr>
              <a:t>on</a:t>
            </a:r>
            <a:r>
              <a:rPr dirty="0" sz="2900" spc="10">
                <a:latin typeface="Arial"/>
                <a:cs typeface="Arial"/>
              </a:rPr>
              <a:t> </a:t>
            </a:r>
            <a:r>
              <a:rPr dirty="0" sz="2900" spc="-145">
                <a:latin typeface="Arial"/>
                <a:cs typeface="Arial"/>
              </a:rPr>
              <a:t>Investment</a:t>
            </a:r>
            <a:endParaRPr sz="29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662612"/>
            <a:ext cx="1209675" cy="119538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6450" y="5212079"/>
            <a:ext cx="1987550" cy="16459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662612"/>
            <a:ext cx="1209675" cy="119538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6450" y="5212079"/>
            <a:ext cx="1987550" cy="164592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105"/>
              </a:spcBef>
            </a:pPr>
            <a:r>
              <a:rPr dirty="0" spc="-310"/>
              <a:t>Share</a:t>
            </a:r>
            <a:r>
              <a:rPr dirty="0" spc="-10"/>
              <a:t> </a:t>
            </a:r>
            <a:r>
              <a:rPr dirty="0" spc="-415"/>
              <a:t>Your</a:t>
            </a:r>
            <a:r>
              <a:rPr dirty="0" spc="-10"/>
              <a:t> </a:t>
            </a:r>
            <a:r>
              <a:rPr dirty="0" spc="-310"/>
              <a:t>Vision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1387" y="1526212"/>
            <a:ext cx="7821295" cy="439547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780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345">
                <a:latin typeface="Arial"/>
                <a:cs typeface="Arial"/>
              </a:rPr>
              <a:t>Use</a:t>
            </a:r>
            <a:r>
              <a:rPr dirty="0" sz="2900" spc="-20">
                <a:latin typeface="Arial"/>
                <a:cs typeface="Arial"/>
              </a:rPr>
              <a:t> </a:t>
            </a:r>
            <a:r>
              <a:rPr dirty="0" sz="2900">
                <a:latin typeface="Arial"/>
                <a:cs typeface="Arial"/>
              </a:rPr>
              <a:t>of</a:t>
            </a:r>
            <a:r>
              <a:rPr dirty="0" sz="2900" spc="-5">
                <a:latin typeface="Arial"/>
                <a:cs typeface="Arial"/>
              </a:rPr>
              <a:t> </a:t>
            </a:r>
            <a:r>
              <a:rPr dirty="0" sz="2900" spc="-340">
                <a:latin typeface="Arial"/>
                <a:cs typeface="Arial"/>
              </a:rPr>
              <a:t>Funds</a:t>
            </a:r>
            <a:r>
              <a:rPr dirty="0" sz="2900" spc="-5">
                <a:latin typeface="Arial"/>
                <a:cs typeface="Arial"/>
              </a:rPr>
              <a:t> </a:t>
            </a:r>
            <a:r>
              <a:rPr dirty="0" sz="2900" spc="-195">
                <a:latin typeface="Arial"/>
                <a:cs typeface="Arial"/>
              </a:rPr>
              <a:t>Statement</a:t>
            </a:r>
            <a:r>
              <a:rPr dirty="0" sz="2900" spc="-5">
                <a:latin typeface="Arial"/>
                <a:cs typeface="Arial"/>
              </a:rPr>
              <a:t> </a:t>
            </a:r>
            <a:r>
              <a:rPr dirty="0" sz="2900" spc="-30">
                <a:latin typeface="Arial"/>
                <a:cs typeface="Arial"/>
              </a:rPr>
              <a:t>(pg</a:t>
            </a:r>
            <a:r>
              <a:rPr dirty="0" sz="2900" spc="-50">
                <a:latin typeface="Arial"/>
                <a:cs typeface="Arial"/>
              </a:rPr>
              <a:t> </a:t>
            </a:r>
            <a:r>
              <a:rPr dirty="0" sz="2900" spc="-25">
                <a:latin typeface="Arial"/>
                <a:cs typeface="Arial"/>
              </a:rPr>
              <a:t>2)</a:t>
            </a:r>
            <a:endParaRPr sz="29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15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15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135">
                <a:latin typeface="Arial"/>
                <a:cs typeface="Arial"/>
              </a:rPr>
              <a:t>Define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 spc="-135">
                <a:latin typeface="Arial"/>
                <a:cs typeface="Arial"/>
              </a:rPr>
              <a:t>agency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 spc="-254">
                <a:latin typeface="Arial"/>
                <a:cs typeface="Arial"/>
              </a:rPr>
              <a:t>mission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 spc="-95">
                <a:latin typeface="Arial"/>
                <a:cs typeface="Arial"/>
              </a:rPr>
              <a:t>and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program</a:t>
            </a:r>
            <a:endParaRPr sz="26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65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220">
                <a:latin typeface="Arial"/>
                <a:cs typeface="Arial"/>
              </a:rPr>
              <a:t>Community</a:t>
            </a:r>
            <a:r>
              <a:rPr dirty="0" sz="2600" spc="5">
                <a:latin typeface="Arial"/>
                <a:cs typeface="Arial"/>
              </a:rPr>
              <a:t> </a:t>
            </a:r>
            <a:r>
              <a:rPr dirty="0" sz="2600" spc="-160">
                <a:latin typeface="Arial"/>
                <a:cs typeface="Arial"/>
              </a:rPr>
              <a:t>need</a:t>
            </a:r>
            <a:r>
              <a:rPr dirty="0" sz="2600" spc="10">
                <a:latin typeface="Arial"/>
                <a:cs typeface="Arial"/>
              </a:rPr>
              <a:t> </a:t>
            </a:r>
            <a:r>
              <a:rPr dirty="0" sz="2600" spc="-30">
                <a:latin typeface="Arial"/>
                <a:cs typeface="Arial"/>
              </a:rPr>
              <a:t>addressed</a:t>
            </a:r>
            <a:endParaRPr sz="26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35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175">
                <a:latin typeface="Arial"/>
                <a:cs typeface="Arial"/>
              </a:rPr>
              <a:t>Program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 spc="-125">
                <a:latin typeface="Arial"/>
                <a:cs typeface="Arial"/>
              </a:rPr>
              <a:t>goals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 spc="-100">
                <a:latin typeface="Arial"/>
                <a:cs typeface="Arial"/>
              </a:rPr>
              <a:t>and</a:t>
            </a:r>
            <a:r>
              <a:rPr dirty="0" sz="2600" spc="-20">
                <a:latin typeface="Arial"/>
                <a:cs typeface="Arial"/>
              </a:rPr>
              <a:t> </a:t>
            </a:r>
            <a:r>
              <a:rPr dirty="0" sz="2600" spc="-110">
                <a:latin typeface="Arial"/>
                <a:cs typeface="Arial"/>
              </a:rPr>
              <a:t>outcomes</a:t>
            </a:r>
            <a:endParaRPr sz="26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70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210">
                <a:latin typeface="Arial"/>
                <a:cs typeface="Arial"/>
              </a:rPr>
              <a:t>Funding</a:t>
            </a:r>
            <a:r>
              <a:rPr dirty="0" sz="2600" spc="15">
                <a:latin typeface="Arial"/>
                <a:cs typeface="Arial"/>
              </a:rPr>
              <a:t> </a:t>
            </a:r>
            <a:r>
              <a:rPr dirty="0" sz="2600" spc="-20">
                <a:latin typeface="Arial"/>
                <a:cs typeface="Arial"/>
              </a:rPr>
              <a:t>request</a:t>
            </a:r>
            <a:endParaRPr sz="26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-30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70">
                <a:latin typeface="Arial"/>
                <a:cs typeface="Arial"/>
              </a:rPr>
              <a:t>Brief</a:t>
            </a:r>
            <a:r>
              <a:rPr dirty="0" sz="2600" spc="25">
                <a:latin typeface="Arial"/>
                <a:cs typeface="Arial"/>
              </a:rPr>
              <a:t> </a:t>
            </a:r>
            <a:r>
              <a:rPr dirty="0" sz="2600" spc="-220">
                <a:latin typeface="Arial"/>
                <a:cs typeface="Arial"/>
              </a:rPr>
              <a:t>response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 spc="-20">
                <a:latin typeface="Arial"/>
                <a:cs typeface="Arial"/>
              </a:rPr>
              <a:t>to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 spc="-254">
                <a:latin typeface="Arial"/>
                <a:cs typeface="Arial"/>
              </a:rPr>
              <a:t>consequences</a:t>
            </a:r>
            <a:r>
              <a:rPr dirty="0" sz="2600" spc="-60">
                <a:latin typeface="Arial"/>
                <a:cs typeface="Arial"/>
              </a:rPr>
              <a:t> </a:t>
            </a:r>
            <a:r>
              <a:rPr dirty="0" sz="2600" spc="65">
                <a:latin typeface="Arial"/>
                <a:cs typeface="Arial"/>
              </a:rPr>
              <a:t>if</a:t>
            </a:r>
            <a:r>
              <a:rPr dirty="0" sz="2600" spc="45">
                <a:latin typeface="Arial"/>
                <a:cs typeface="Arial"/>
              </a:rPr>
              <a:t> </a:t>
            </a:r>
            <a:r>
              <a:rPr dirty="0" sz="2600" spc="-105">
                <a:latin typeface="Arial"/>
                <a:cs typeface="Arial"/>
              </a:rPr>
              <a:t>program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 spc="-225">
                <a:latin typeface="Arial"/>
                <a:cs typeface="Arial"/>
              </a:rPr>
              <a:t>is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 spc="-125">
                <a:latin typeface="Arial"/>
                <a:cs typeface="Arial"/>
              </a:rPr>
              <a:t>unfunded</a:t>
            </a:r>
            <a:endParaRPr sz="2600">
              <a:latin typeface="Arial"/>
              <a:cs typeface="Arial"/>
            </a:endParaRPr>
          </a:p>
          <a:p>
            <a:pPr marL="332105" indent="-319405">
              <a:lnSpc>
                <a:spcPct val="100000"/>
              </a:lnSpc>
              <a:spcBef>
                <a:spcPts val="690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 spc="-200">
                <a:latin typeface="Arial"/>
                <a:cs typeface="Arial"/>
              </a:rPr>
              <a:t>Presentation</a:t>
            </a:r>
            <a:r>
              <a:rPr dirty="0" sz="2900" spc="-40">
                <a:latin typeface="Arial"/>
                <a:cs typeface="Arial"/>
              </a:rPr>
              <a:t> </a:t>
            </a:r>
            <a:r>
              <a:rPr dirty="0" sz="2900">
                <a:latin typeface="Arial"/>
                <a:cs typeface="Arial"/>
              </a:rPr>
              <a:t>&amp;</a:t>
            </a:r>
            <a:r>
              <a:rPr dirty="0" sz="2900" spc="-45">
                <a:latin typeface="Arial"/>
                <a:cs typeface="Arial"/>
              </a:rPr>
              <a:t> </a:t>
            </a:r>
            <a:r>
              <a:rPr dirty="0" sz="2900" spc="-280">
                <a:latin typeface="Arial"/>
                <a:cs typeface="Arial"/>
              </a:rPr>
              <a:t>Request</a:t>
            </a:r>
            <a:r>
              <a:rPr dirty="0" sz="2900" spc="-35">
                <a:latin typeface="Arial"/>
                <a:cs typeface="Arial"/>
              </a:rPr>
              <a:t> </a:t>
            </a:r>
            <a:r>
              <a:rPr dirty="0" sz="2900" spc="-20">
                <a:latin typeface="Arial"/>
                <a:cs typeface="Arial"/>
              </a:rPr>
              <a:t>(5</a:t>
            </a:r>
            <a:r>
              <a:rPr dirty="0" sz="2900" spc="-15">
                <a:latin typeface="Arial"/>
                <a:cs typeface="Arial"/>
              </a:rPr>
              <a:t> </a:t>
            </a:r>
            <a:r>
              <a:rPr dirty="0" sz="2900">
                <a:latin typeface="Arial"/>
                <a:cs typeface="Arial"/>
              </a:rPr>
              <a:t>&amp;</a:t>
            </a:r>
            <a:r>
              <a:rPr dirty="0" sz="2900" spc="-20">
                <a:latin typeface="Arial"/>
                <a:cs typeface="Arial"/>
              </a:rPr>
              <a:t> </a:t>
            </a:r>
            <a:r>
              <a:rPr dirty="0" sz="2900" spc="-25">
                <a:latin typeface="Arial"/>
                <a:cs typeface="Arial"/>
              </a:rPr>
              <a:t>5)</a:t>
            </a:r>
            <a:endParaRPr sz="29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2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45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310">
                <a:latin typeface="Arial"/>
                <a:cs typeface="Arial"/>
              </a:rPr>
              <a:t>Use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of</a:t>
            </a:r>
            <a:r>
              <a:rPr dirty="0" sz="2600" spc="65">
                <a:latin typeface="Arial"/>
                <a:cs typeface="Arial"/>
              </a:rPr>
              <a:t> </a:t>
            </a:r>
            <a:r>
              <a:rPr dirty="0" sz="2600" spc="-305">
                <a:latin typeface="Arial"/>
                <a:cs typeface="Arial"/>
              </a:rPr>
              <a:t>Funds</a:t>
            </a:r>
            <a:r>
              <a:rPr dirty="0" sz="2600" spc="-20">
                <a:latin typeface="Arial"/>
                <a:cs typeface="Arial"/>
              </a:rPr>
              <a:t> </a:t>
            </a:r>
            <a:r>
              <a:rPr dirty="0" sz="2600" spc="-180">
                <a:latin typeface="Arial"/>
                <a:cs typeface="Arial"/>
              </a:rPr>
              <a:t>Statement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 spc="-235">
                <a:latin typeface="Arial"/>
                <a:cs typeface="Arial"/>
              </a:rPr>
              <a:t>as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guide</a:t>
            </a:r>
            <a:endParaRPr sz="26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50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185">
                <a:latin typeface="Arial"/>
                <a:cs typeface="Arial"/>
              </a:rPr>
              <a:t>Include</a:t>
            </a:r>
            <a:r>
              <a:rPr dirty="0" sz="2600" spc="-10">
                <a:latin typeface="Arial"/>
                <a:cs typeface="Arial"/>
              </a:rPr>
              <a:t> </a:t>
            </a:r>
            <a:r>
              <a:rPr dirty="0" sz="2600" spc="-165">
                <a:latin typeface="Arial"/>
                <a:cs typeface="Arial"/>
              </a:rPr>
              <a:t>basic</a:t>
            </a:r>
            <a:r>
              <a:rPr dirty="0" sz="2600">
                <a:latin typeface="Arial"/>
                <a:cs typeface="Arial"/>
              </a:rPr>
              <a:t> </a:t>
            </a:r>
            <a:r>
              <a:rPr dirty="0" sz="2600" spc="-100">
                <a:latin typeface="Arial"/>
                <a:cs typeface="Arial"/>
              </a:rPr>
              <a:t>financial</a:t>
            </a:r>
            <a:r>
              <a:rPr dirty="0" sz="2600" spc="5">
                <a:latin typeface="Arial"/>
                <a:cs typeface="Arial"/>
              </a:rPr>
              <a:t> </a:t>
            </a:r>
            <a:r>
              <a:rPr dirty="0" sz="2600" spc="-215">
                <a:latin typeface="Arial"/>
                <a:cs typeface="Arial"/>
              </a:rPr>
              <a:t>status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&amp;</a:t>
            </a:r>
            <a:r>
              <a:rPr dirty="0" sz="2600" spc="10">
                <a:latin typeface="Arial"/>
                <a:cs typeface="Arial"/>
              </a:rPr>
              <a:t> </a:t>
            </a:r>
            <a:r>
              <a:rPr dirty="0" sz="2600" spc="-105">
                <a:latin typeface="Arial"/>
                <a:cs typeface="Arial"/>
              </a:rPr>
              <a:t>program</a:t>
            </a:r>
            <a:r>
              <a:rPr dirty="0" sz="2600" spc="-10">
                <a:latin typeface="Arial"/>
                <a:cs typeface="Arial"/>
              </a:rPr>
              <a:t> budget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662612"/>
            <a:ext cx="1209675" cy="119538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97790">
              <a:lnSpc>
                <a:spcPct val="100000"/>
              </a:lnSpc>
              <a:spcBef>
                <a:spcPts val="105"/>
              </a:spcBef>
            </a:pPr>
            <a:r>
              <a:rPr dirty="0" spc="-340"/>
              <a:t>Securing</a:t>
            </a:r>
            <a:r>
              <a:rPr dirty="0" spc="-35"/>
              <a:t> </a:t>
            </a:r>
            <a:r>
              <a:rPr dirty="0" spc="-500"/>
              <a:t>Resources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300"/>
              </a:spcBef>
              <a:buClr>
                <a:srgbClr val="7B9DDF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dirty="0" spc="-130"/>
              <a:t>Required</a:t>
            </a:r>
            <a:r>
              <a:rPr dirty="0" spc="-35"/>
              <a:t> </a:t>
            </a:r>
            <a:r>
              <a:rPr dirty="0" spc="-204"/>
              <a:t>Documents:</a:t>
            </a:r>
            <a:r>
              <a:rPr dirty="0" spc="-10"/>
              <a:t> </a:t>
            </a:r>
            <a:r>
              <a:rPr dirty="0" spc="-35"/>
              <a:t>All</a:t>
            </a:r>
            <a:r>
              <a:rPr dirty="0" spc="-15"/>
              <a:t> </a:t>
            </a:r>
            <a:r>
              <a:rPr dirty="0" spc="-75"/>
              <a:t>Partners</a:t>
            </a:r>
          </a:p>
          <a:p>
            <a:pPr marL="652780" marR="156210" indent="-274320">
              <a:lnSpc>
                <a:spcPct val="80000"/>
              </a:lnSpc>
              <a:spcBef>
                <a:spcPts val="610"/>
              </a:spcBef>
              <a:tabLst>
                <a:tab pos="652780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120"/>
              <a:t>Financial</a:t>
            </a:r>
            <a:r>
              <a:rPr dirty="0" sz="1800" spc="-5"/>
              <a:t> </a:t>
            </a:r>
            <a:r>
              <a:rPr dirty="0" sz="1800" spc="-180"/>
              <a:t>Records</a:t>
            </a:r>
            <a:r>
              <a:rPr dirty="0" sz="1800" spc="5"/>
              <a:t> </a:t>
            </a:r>
            <a:r>
              <a:rPr dirty="0" sz="1800" spc="-95"/>
              <a:t>in</a:t>
            </a:r>
            <a:r>
              <a:rPr dirty="0" sz="1800" spc="35"/>
              <a:t> </a:t>
            </a:r>
            <a:r>
              <a:rPr dirty="0" sz="1800" spc="-105"/>
              <a:t>accordance </a:t>
            </a:r>
            <a:r>
              <a:rPr dirty="0" sz="1800" spc="-80"/>
              <a:t>with</a:t>
            </a:r>
            <a:r>
              <a:rPr dirty="0" sz="1800" spc="-30"/>
              <a:t> </a:t>
            </a:r>
            <a:r>
              <a:rPr dirty="0" sz="1800" spc="-70"/>
              <a:t>Audit</a:t>
            </a:r>
            <a:r>
              <a:rPr dirty="0" sz="1800" spc="-35"/>
              <a:t> </a:t>
            </a:r>
            <a:r>
              <a:rPr dirty="0" sz="1800" spc="-10"/>
              <a:t>Policy</a:t>
            </a:r>
            <a:endParaRPr sz="1800">
              <a:latin typeface="Segoe UI Symbol"/>
              <a:cs typeface="Segoe UI Symbol"/>
            </a:endParaRPr>
          </a:p>
          <a:p>
            <a:pPr marL="378460">
              <a:lnSpc>
                <a:spcPct val="100000"/>
              </a:lnSpc>
              <a:spcBef>
                <a:spcPts val="165"/>
              </a:spcBef>
              <a:tabLst>
                <a:tab pos="652780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114"/>
              <a:t>Signed</a:t>
            </a:r>
            <a:r>
              <a:rPr dirty="0" sz="1800" spc="-10"/>
              <a:t> </a:t>
            </a:r>
            <a:r>
              <a:rPr dirty="0" sz="1800" spc="-70"/>
              <a:t>Audit</a:t>
            </a:r>
            <a:r>
              <a:rPr dirty="0" sz="1800" spc="-5"/>
              <a:t> </a:t>
            </a:r>
            <a:r>
              <a:rPr dirty="0" sz="1800" spc="-10"/>
              <a:t>Policy</a:t>
            </a:r>
            <a:endParaRPr sz="1800">
              <a:latin typeface="Segoe UI Symbol"/>
              <a:cs typeface="Segoe UI Symbol"/>
            </a:endParaRPr>
          </a:p>
          <a:p>
            <a:pPr marL="378460">
              <a:lnSpc>
                <a:spcPct val="100000"/>
              </a:lnSpc>
              <a:spcBef>
                <a:spcPts val="170"/>
              </a:spcBef>
              <a:tabLst>
                <a:tab pos="652780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114"/>
              <a:t>Signed</a:t>
            </a:r>
            <a:r>
              <a:rPr dirty="0" sz="1800" spc="-10"/>
              <a:t> </a:t>
            </a:r>
            <a:r>
              <a:rPr dirty="0" sz="1800" spc="-114"/>
              <a:t>Agreement</a:t>
            </a:r>
            <a:r>
              <a:rPr dirty="0" sz="1800" spc="5"/>
              <a:t> </a:t>
            </a:r>
            <a:r>
              <a:rPr dirty="0" sz="1800"/>
              <a:t>of</a:t>
            </a:r>
            <a:r>
              <a:rPr dirty="0" sz="1800" spc="75"/>
              <a:t> </a:t>
            </a:r>
            <a:r>
              <a:rPr dirty="0" sz="1800" spc="-10"/>
              <a:t>Affiliation</a:t>
            </a:r>
            <a:endParaRPr sz="1800">
              <a:latin typeface="Segoe UI Symbol"/>
              <a:cs typeface="Segoe UI Symbol"/>
            </a:endParaRPr>
          </a:p>
          <a:p>
            <a:pPr marL="378460">
              <a:lnSpc>
                <a:spcPts val="1945"/>
              </a:lnSpc>
              <a:spcBef>
                <a:spcPts val="170"/>
              </a:spcBef>
              <a:tabLst>
                <a:tab pos="652780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114"/>
              <a:t>Signed</a:t>
            </a:r>
            <a:r>
              <a:rPr dirty="0" sz="1800" spc="45"/>
              <a:t> </a:t>
            </a:r>
            <a:r>
              <a:rPr dirty="0" sz="1800" spc="-114"/>
              <a:t>Supplemental</a:t>
            </a:r>
            <a:r>
              <a:rPr dirty="0" sz="1800" spc="30"/>
              <a:t> </a:t>
            </a:r>
            <a:r>
              <a:rPr dirty="0" sz="1800" spc="-20"/>
              <a:t>Fund</a:t>
            </a:r>
            <a:endParaRPr sz="1800">
              <a:latin typeface="Segoe UI Symbol"/>
              <a:cs typeface="Segoe UI Symbol"/>
            </a:endParaRPr>
          </a:p>
          <a:p>
            <a:pPr marL="652780">
              <a:lnSpc>
                <a:spcPts val="1945"/>
              </a:lnSpc>
            </a:pPr>
            <a:r>
              <a:rPr dirty="0" sz="1800" spc="-155"/>
              <a:t>Raising</a:t>
            </a:r>
            <a:r>
              <a:rPr dirty="0" sz="1800" spc="35"/>
              <a:t> </a:t>
            </a:r>
            <a:r>
              <a:rPr dirty="0" sz="1800" spc="-120"/>
              <a:t>Policy</a:t>
            </a:r>
            <a:r>
              <a:rPr dirty="0" sz="1800" spc="30"/>
              <a:t> </a:t>
            </a:r>
            <a:r>
              <a:rPr dirty="0" sz="1800" spc="-10"/>
              <a:t>Agreement</a:t>
            </a:r>
            <a:endParaRPr sz="1800"/>
          </a:p>
          <a:p>
            <a:pPr marL="652780" marR="525145" indent="-274320">
              <a:lnSpc>
                <a:spcPct val="80000"/>
              </a:lnSpc>
              <a:spcBef>
                <a:spcPts val="600"/>
              </a:spcBef>
              <a:tabLst>
                <a:tab pos="652780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114"/>
              <a:t>Signed</a:t>
            </a:r>
            <a:r>
              <a:rPr dirty="0" sz="1800" spc="45"/>
              <a:t> </a:t>
            </a:r>
            <a:r>
              <a:rPr dirty="0" sz="1800" spc="-120"/>
              <a:t>Supplemental</a:t>
            </a:r>
            <a:r>
              <a:rPr dirty="0" sz="1800" spc="35"/>
              <a:t> </a:t>
            </a:r>
            <a:r>
              <a:rPr dirty="0" sz="1800" spc="-20"/>
              <a:t>Fund </a:t>
            </a:r>
            <a:r>
              <a:rPr dirty="0" sz="1800" spc="-155"/>
              <a:t>Raising</a:t>
            </a:r>
            <a:r>
              <a:rPr dirty="0" sz="1800" spc="15"/>
              <a:t> </a:t>
            </a:r>
            <a:r>
              <a:rPr dirty="0" sz="1800" spc="-185"/>
              <a:t>Form</a:t>
            </a:r>
            <a:r>
              <a:rPr dirty="0" sz="1800" spc="-10"/>
              <a:t> </a:t>
            </a:r>
            <a:r>
              <a:rPr dirty="0" sz="1800"/>
              <a:t>(if</a:t>
            </a:r>
            <a:r>
              <a:rPr dirty="0" sz="1800" spc="60"/>
              <a:t> </a:t>
            </a:r>
            <a:r>
              <a:rPr dirty="0" sz="1800" spc="-45"/>
              <a:t>applicable)</a:t>
            </a:r>
            <a:endParaRPr sz="1800">
              <a:latin typeface="Segoe UI Symbol"/>
              <a:cs typeface="Segoe UI Symbol"/>
            </a:endParaRPr>
          </a:p>
          <a:p>
            <a:pPr marL="378460">
              <a:lnSpc>
                <a:spcPts val="1945"/>
              </a:lnSpc>
              <a:spcBef>
                <a:spcPts val="165"/>
              </a:spcBef>
              <a:tabLst>
                <a:tab pos="652780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165"/>
              <a:t>List</a:t>
            </a:r>
            <a:r>
              <a:rPr dirty="0" sz="1800" spc="-5"/>
              <a:t> </a:t>
            </a:r>
            <a:r>
              <a:rPr dirty="0" sz="1800"/>
              <a:t>of</a:t>
            </a:r>
            <a:r>
              <a:rPr dirty="0" sz="1800" spc="45"/>
              <a:t> </a:t>
            </a:r>
            <a:r>
              <a:rPr dirty="0" sz="1800" spc="-85"/>
              <a:t>Board</a:t>
            </a:r>
            <a:r>
              <a:rPr dirty="0" sz="1800" spc="-20"/>
              <a:t> </a:t>
            </a:r>
            <a:r>
              <a:rPr dirty="0" sz="1800"/>
              <a:t>of</a:t>
            </a:r>
            <a:r>
              <a:rPr dirty="0" sz="1800" spc="45"/>
              <a:t> </a:t>
            </a:r>
            <a:r>
              <a:rPr dirty="0" sz="1800" spc="-110"/>
              <a:t>Directors</a:t>
            </a:r>
            <a:r>
              <a:rPr dirty="0" sz="1800"/>
              <a:t> </a:t>
            </a:r>
            <a:r>
              <a:rPr dirty="0" sz="1800" spc="-90"/>
              <a:t>(include</a:t>
            </a:r>
            <a:endParaRPr sz="1800">
              <a:latin typeface="Segoe UI Symbol"/>
              <a:cs typeface="Segoe UI Symbol"/>
            </a:endParaRPr>
          </a:p>
          <a:p>
            <a:pPr marL="652780">
              <a:lnSpc>
                <a:spcPts val="1945"/>
              </a:lnSpc>
            </a:pPr>
            <a:r>
              <a:rPr dirty="0" sz="1800" spc="-35"/>
              <a:t>addresses)</a:t>
            </a:r>
            <a:endParaRPr sz="1800"/>
          </a:p>
          <a:p>
            <a:pPr marL="652780" marR="728345" indent="-274320">
              <a:lnSpc>
                <a:spcPct val="80000"/>
              </a:lnSpc>
              <a:spcBef>
                <a:spcPts val="605"/>
              </a:spcBef>
              <a:tabLst>
                <a:tab pos="652780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125"/>
              <a:t>Program</a:t>
            </a:r>
            <a:r>
              <a:rPr dirty="0" sz="1800" spc="30"/>
              <a:t> </a:t>
            </a:r>
            <a:r>
              <a:rPr dirty="0" sz="1800" spc="-145"/>
              <a:t>Funding</a:t>
            </a:r>
            <a:r>
              <a:rPr dirty="0" sz="1800" spc="25"/>
              <a:t> </a:t>
            </a:r>
            <a:r>
              <a:rPr dirty="0" sz="1800" spc="-170"/>
              <a:t>Request </a:t>
            </a:r>
            <a:r>
              <a:rPr dirty="0" sz="1800" spc="-10"/>
              <a:t>Application</a:t>
            </a:r>
            <a:endParaRPr sz="1800">
              <a:latin typeface="Segoe UI Symbol"/>
              <a:cs typeface="Segoe UI Symbol"/>
            </a:endParaRPr>
          </a:p>
          <a:p>
            <a:pPr lvl="1" marL="926465" indent="-227965">
              <a:lnSpc>
                <a:spcPct val="100000"/>
              </a:lnSpc>
              <a:spcBef>
                <a:spcPts val="130"/>
              </a:spcBef>
              <a:buClr>
                <a:srgbClr val="7B9DDF"/>
              </a:buClr>
              <a:buSzPct val="75000"/>
              <a:buFont typeface="Wingdings"/>
              <a:buChar char=""/>
              <a:tabLst>
                <a:tab pos="926465" algn="l"/>
              </a:tabLst>
            </a:pPr>
            <a:r>
              <a:rPr dirty="0" sz="1600" spc="-110">
                <a:latin typeface="Arial"/>
                <a:cs typeface="Arial"/>
              </a:rPr>
              <a:t>Budget</a:t>
            </a:r>
            <a:r>
              <a:rPr dirty="0" sz="1600" spc="15">
                <a:latin typeface="Arial"/>
                <a:cs typeface="Arial"/>
              </a:rPr>
              <a:t> </a:t>
            </a:r>
            <a:r>
              <a:rPr dirty="0" sz="1600" spc="-95">
                <a:latin typeface="Arial"/>
                <a:cs typeface="Arial"/>
              </a:rPr>
              <a:t>Variance</a:t>
            </a:r>
            <a:r>
              <a:rPr dirty="0" sz="1600" spc="2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Form</a:t>
            </a:r>
            <a:endParaRPr sz="1600">
              <a:latin typeface="Arial"/>
              <a:cs typeface="Arial"/>
            </a:endParaRPr>
          </a:p>
          <a:p>
            <a:pPr lvl="1" marL="926465" indent="-227965">
              <a:lnSpc>
                <a:spcPct val="100000"/>
              </a:lnSpc>
              <a:spcBef>
                <a:spcPts val="105"/>
              </a:spcBef>
              <a:buClr>
                <a:srgbClr val="7B9DDF"/>
              </a:buClr>
              <a:buSzPct val="75000"/>
              <a:buFont typeface="Wingdings"/>
              <a:buChar char=""/>
              <a:tabLst>
                <a:tab pos="926465" algn="l"/>
              </a:tabLst>
            </a:pPr>
            <a:r>
              <a:rPr dirty="0" sz="1600" spc="-110">
                <a:latin typeface="Arial"/>
                <a:cs typeface="Arial"/>
              </a:rPr>
              <a:t>Program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Staff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40">
                <a:latin typeface="Arial"/>
                <a:cs typeface="Arial"/>
              </a:rPr>
              <a:t>Positions</a:t>
            </a:r>
            <a:endParaRPr sz="1600">
              <a:latin typeface="Arial"/>
              <a:cs typeface="Arial"/>
            </a:endParaRPr>
          </a:p>
          <a:p>
            <a:pPr lvl="1" marL="927100" marR="1151890" indent="-228600">
              <a:lnSpc>
                <a:spcPts val="1540"/>
              </a:lnSpc>
              <a:spcBef>
                <a:spcPts val="489"/>
              </a:spcBef>
              <a:buClr>
                <a:srgbClr val="7B9DDF"/>
              </a:buClr>
              <a:buSzPct val="75000"/>
              <a:buFont typeface="Wingdings"/>
              <a:buChar char=""/>
              <a:tabLst>
                <a:tab pos="927100" algn="l"/>
              </a:tabLst>
            </a:pPr>
            <a:r>
              <a:rPr dirty="0" sz="1600" spc="-110">
                <a:latin typeface="Arial"/>
                <a:cs typeface="Arial"/>
              </a:rPr>
              <a:t>Program</a:t>
            </a:r>
            <a:r>
              <a:rPr dirty="0" sz="1600" spc="35">
                <a:latin typeface="Arial"/>
                <a:cs typeface="Arial"/>
              </a:rPr>
              <a:t> </a:t>
            </a:r>
            <a:r>
              <a:rPr dirty="0" sz="1600" spc="-75">
                <a:latin typeface="Arial"/>
                <a:cs typeface="Arial"/>
              </a:rPr>
              <a:t>Participant </a:t>
            </a:r>
            <a:r>
              <a:rPr dirty="0" sz="1600" spc="-40">
                <a:latin typeface="Arial"/>
                <a:cs typeface="Arial"/>
              </a:rPr>
              <a:t>Demographics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924425" y="1551254"/>
            <a:ext cx="3591560" cy="3886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32105" indent="-319405">
              <a:lnSpc>
                <a:spcPts val="2160"/>
              </a:lnSpc>
              <a:spcBef>
                <a:spcPts val="105"/>
              </a:spcBef>
              <a:buClr>
                <a:srgbClr val="7B9DDF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000" spc="-130">
                <a:latin typeface="Arial"/>
                <a:cs typeface="Arial"/>
              </a:rPr>
              <a:t>Required</a:t>
            </a:r>
            <a:r>
              <a:rPr dirty="0" sz="2000">
                <a:latin typeface="Arial"/>
                <a:cs typeface="Arial"/>
              </a:rPr>
              <a:t> </a:t>
            </a:r>
            <a:r>
              <a:rPr dirty="0" sz="2000" spc="-204">
                <a:latin typeface="Arial"/>
                <a:cs typeface="Arial"/>
              </a:rPr>
              <a:t>Documents:</a:t>
            </a:r>
            <a:r>
              <a:rPr dirty="0" sz="2000" spc="2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New</a:t>
            </a:r>
            <a:endParaRPr sz="2000">
              <a:latin typeface="Arial"/>
              <a:cs typeface="Arial"/>
            </a:endParaRPr>
          </a:p>
          <a:p>
            <a:pPr marL="332105">
              <a:lnSpc>
                <a:spcPts val="2160"/>
              </a:lnSpc>
            </a:pPr>
            <a:r>
              <a:rPr dirty="0" sz="2000" spc="-10">
                <a:latin typeface="Arial"/>
                <a:cs typeface="Arial"/>
              </a:rPr>
              <a:t>Partner</a:t>
            </a:r>
            <a:endParaRPr sz="2000">
              <a:latin typeface="Arial"/>
              <a:cs typeface="Arial"/>
            </a:endParaRPr>
          </a:p>
          <a:p>
            <a:pPr marL="652780" marR="330835" indent="-274320">
              <a:lnSpc>
                <a:spcPct val="80000"/>
              </a:lnSpc>
              <a:spcBef>
                <a:spcPts val="610"/>
              </a:spcBef>
              <a:tabLst>
                <a:tab pos="652145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>
                <a:latin typeface="Arial"/>
                <a:cs typeface="Arial"/>
              </a:rPr>
              <a:t>501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229">
                <a:latin typeface="Arial"/>
                <a:cs typeface="Arial"/>
              </a:rPr>
              <a:t>C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75">
                <a:latin typeface="Arial"/>
                <a:cs typeface="Arial"/>
              </a:rPr>
              <a:t>(3)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270">
                <a:latin typeface="Arial"/>
                <a:cs typeface="Arial"/>
              </a:rPr>
              <a:t>IRS</a:t>
            </a:r>
            <a:r>
              <a:rPr dirty="0" sz="1800">
                <a:latin typeface="Arial"/>
                <a:cs typeface="Arial"/>
              </a:rPr>
              <a:t> tax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5">
                <a:latin typeface="Arial"/>
                <a:cs typeface="Arial"/>
              </a:rPr>
              <a:t>exemption </a:t>
            </a:r>
            <a:r>
              <a:rPr dirty="0" sz="1800" spc="-10">
                <a:latin typeface="Arial"/>
                <a:cs typeface="Arial"/>
              </a:rPr>
              <a:t>letter</a:t>
            </a:r>
            <a:endParaRPr sz="1800">
              <a:latin typeface="Arial"/>
              <a:cs typeface="Arial"/>
            </a:endParaRPr>
          </a:p>
          <a:p>
            <a:pPr marL="652780" marR="66675" indent="-274320">
              <a:lnSpc>
                <a:spcPct val="80000"/>
              </a:lnSpc>
              <a:spcBef>
                <a:spcPts val="600"/>
              </a:spcBef>
              <a:tabLst>
                <a:tab pos="652145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170">
                <a:latin typeface="Arial"/>
                <a:cs typeface="Arial"/>
              </a:rPr>
              <a:t>NC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105">
                <a:latin typeface="Arial"/>
                <a:cs typeface="Arial"/>
              </a:rPr>
              <a:t>Department</a:t>
            </a:r>
            <a:r>
              <a:rPr dirty="0" sz="1800">
                <a:latin typeface="Arial"/>
                <a:cs typeface="Arial"/>
              </a:rPr>
              <a:t> of</a:t>
            </a:r>
            <a:r>
              <a:rPr dirty="0" sz="1800" spc="80">
                <a:latin typeface="Arial"/>
                <a:cs typeface="Arial"/>
              </a:rPr>
              <a:t> </a:t>
            </a:r>
            <a:r>
              <a:rPr dirty="0" sz="1800" spc="-200">
                <a:latin typeface="Arial"/>
                <a:cs typeface="Arial"/>
              </a:rPr>
              <a:t>Revenue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tax </a:t>
            </a:r>
            <a:r>
              <a:rPr dirty="0" sz="1800" spc="-114">
                <a:latin typeface="Arial"/>
                <a:cs typeface="Arial"/>
              </a:rPr>
              <a:t>exemption</a:t>
            </a:r>
            <a:r>
              <a:rPr dirty="0" sz="1800" spc="4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letter</a:t>
            </a:r>
            <a:endParaRPr sz="1800">
              <a:latin typeface="Arial"/>
              <a:cs typeface="Arial"/>
            </a:endParaRPr>
          </a:p>
          <a:p>
            <a:pPr marL="652780" marR="596900" indent="-274320">
              <a:lnSpc>
                <a:spcPct val="80000"/>
              </a:lnSpc>
              <a:spcBef>
                <a:spcPts val="600"/>
              </a:spcBef>
              <a:tabLst>
                <a:tab pos="652145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170">
                <a:latin typeface="Arial"/>
                <a:cs typeface="Arial"/>
              </a:rPr>
              <a:t>NC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75">
                <a:latin typeface="Arial"/>
                <a:cs typeface="Arial"/>
              </a:rPr>
              <a:t>Sollicitation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190">
                <a:latin typeface="Arial"/>
                <a:cs typeface="Arial"/>
              </a:rPr>
              <a:t>License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or </a:t>
            </a:r>
            <a:r>
              <a:rPr dirty="0" sz="1800" spc="-114">
                <a:latin typeface="Arial"/>
                <a:cs typeface="Arial"/>
              </a:rPr>
              <a:t>exemption</a:t>
            </a:r>
            <a:r>
              <a:rPr dirty="0" sz="1800" spc="4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letter</a:t>
            </a:r>
            <a:endParaRPr sz="1800">
              <a:latin typeface="Arial"/>
              <a:cs typeface="Arial"/>
            </a:endParaRPr>
          </a:p>
          <a:p>
            <a:pPr marL="652780" marR="5080" indent="-274320">
              <a:lnSpc>
                <a:spcPct val="80000"/>
              </a:lnSpc>
              <a:spcBef>
                <a:spcPts val="600"/>
              </a:spcBef>
              <a:tabLst>
                <a:tab pos="652145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114">
                <a:latin typeface="Arial"/>
                <a:cs typeface="Arial"/>
              </a:rPr>
              <a:t>Agency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65">
                <a:latin typeface="Arial"/>
                <a:cs typeface="Arial"/>
              </a:rPr>
              <a:t>and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Program </a:t>
            </a:r>
            <a:r>
              <a:rPr dirty="0" sz="1800" spc="-60">
                <a:latin typeface="Arial"/>
                <a:cs typeface="Arial"/>
              </a:rPr>
              <a:t>marketing/advertising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materials </a:t>
            </a:r>
            <a:r>
              <a:rPr dirty="0" sz="1800" spc="-100">
                <a:latin typeface="Arial"/>
                <a:cs typeface="Arial"/>
              </a:rPr>
              <a:t>(e.g.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30">
                <a:latin typeface="Arial"/>
                <a:cs typeface="Arial"/>
              </a:rPr>
              <a:t>brochures)</a:t>
            </a:r>
            <a:endParaRPr sz="18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170"/>
              </a:spcBef>
              <a:tabLst>
                <a:tab pos="652145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120">
                <a:latin typeface="Arial"/>
                <a:cs typeface="Arial"/>
              </a:rPr>
              <a:t>Agency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125">
                <a:latin typeface="Arial"/>
                <a:cs typeface="Arial"/>
              </a:rPr>
              <a:t>By-</a:t>
            </a:r>
            <a:r>
              <a:rPr dirty="0" sz="1800" spc="-20">
                <a:latin typeface="Arial"/>
                <a:cs typeface="Arial"/>
              </a:rPr>
              <a:t>laws</a:t>
            </a:r>
            <a:endParaRPr sz="1800">
              <a:latin typeface="Arial"/>
              <a:cs typeface="Arial"/>
            </a:endParaRPr>
          </a:p>
          <a:p>
            <a:pPr marL="652780" marR="189865" indent="-274320">
              <a:lnSpc>
                <a:spcPct val="80000"/>
              </a:lnSpc>
              <a:spcBef>
                <a:spcPts val="600"/>
              </a:spcBef>
              <a:tabLst>
                <a:tab pos="652145" algn="l"/>
              </a:tabLst>
            </a:pPr>
            <a:r>
              <a:rPr dirty="0" sz="1250" spc="-5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250">
                <a:solidFill>
                  <a:srgbClr val="FF9900"/>
                </a:solidFill>
                <a:latin typeface="Segoe UI Symbol"/>
                <a:cs typeface="Segoe UI Symbol"/>
              </a:rPr>
              <a:t>	</a:t>
            </a:r>
            <a:r>
              <a:rPr dirty="0" sz="1800" spc="-85">
                <a:latin typeface="Arial"/>
                <a:cs typeface="Arial"/>
              </a:rPr>
              <a:t>Board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75">
                <a:latin typeface="Arial"/>
                <a:cs typeface="Arial"/>
              </a:rPr>
              <a:t>Approved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policy </a:t>
            </a:r>
            <a:r>
              <a:rPr dirty="0" sz="1800" spc="-45">
                <a:latin typeface="Arial"/>
                <a:cs typeface="Arial"/>
              </a:rPr>
              <a:t>regarding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60">
                <a:latin typeface="Arial"/>
                <a:cs typeface="Arial"/>
              </a:rPr>
              <a:t>non-</a:t>
            </a:r>
            <a:r>
              <a:rPr dirty="0" sz="1800" spc="-25">
                <a:latin typeface="Arial"/>
                <a:cs typeface="Arial"/>
              </a:rPr>
              <a:t>discrimination </a:t>
            </a:r>
            <a:r>
              <a:rPr dirty="0" sz="1800" spc="-110">
                <a:latin typeface="Arial"/>
                <a:cs typeface="Arial"/>
              </a:rPr>
              <a:t>signed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by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110">
                <a:latin typeface="Arial"/>
                <a:cs typeface="Arial"/>
              </a:rPr>
              <a:t>the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85">
                <a:latin typeface="Arial"/>
                <a:cs typeface="Arial"/>
              </a:rPr>
              <a:t>Board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20">
                <a:latin typeface="Arial"/>
                <a:cs typeface="Arial"/>
              </a:rPr>
              <a:t>President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105"/>
              </a:spcBef>
            </a:pPr>
            <a:r>
              <a:rPr dirty="0" spc="-340"/>
              <a:t>Securing</a:t>
            </a:r>
            <a:r>
              <a:rPr dirty="0" spc="-45"/>
              <a:t> </a:t>
            </a:r>
            <a:r>
              <a:rPr dirty="0" spc="-470"/>
              <a:t>Resources:</a:t>
            </a:r>
            <a:r>
              <a:rPr dirty="0" spc="-35"/>
              <a:t> </a:t>
            </a:r>
            <a:r>
              <a:rPr dirty="0" spc="-130"/>
              <a:t>Application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1387" y="1478782"/>
            <a:ext cx="7068820" cy="4086225"/>
          </a:xfrm>
          <a:prstGeom prst="rect">
            <a:avLst/>
          </a:prstGeom>
        </p:spPr>
        <p:txBody>
          <a:bodyPr wrap="square" lIns="0" tIns="124460" rIns="0" bIns="0" rtlCol="0" vert="horz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980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285">
                <a:latin typeface="Arial"/>
                <a:cs typeface="Arial"/>
              </a:rPr>
              <a:t>Due</a:t>
            </a:r>
            <a:r>
              <a:rPr dirty="0" sz="2900" spc="-10">
                <a:latin typeface="Arial"/>
                <a:cs typeface="Arial"/>
              </a:rPr>
              <a:t> </a:t>
            </a:r>
            <a:r>
              <a:rPr dirty="0" u="sng" sz="2900" spc="-15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January</a:t>
            </a:r>
            <a:r>
              <a:rPr dirty="0" u="sng" sz="2900" spc="-4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9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yriad Pro"/>
                <a:cs typeface="Myriad Pro"/>
              </a:rPr>
              <a:t>3</a:t>
            </a:r>
            <a:r>
              <a:rPr dirty="0" u="sng" sz="29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,</a:t>
            </a:r>
            <a:r>
              <a:rPr dirty="0" u="sng" sz="2900" spc="-16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900" spc="-2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20</a:t>
            </a:r>
            <a:r>
              <a:rPr dirty="0" u="sng" sz="2900" spc="-2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yriad Pro"/>
                <a:cs typeface="Myriad Pro"/>
              </a:rPr>
              <a:t>25</a:t>
            </a:r>
            <a:endParaRPr sz="2900">
              <a:latin typeface="Myriad Pro"/>
              <a:cs typeface="Myriad Pro"/>
            </a:endParaRPr>
          </a:p>
          <a:p>
            <a:pPr marL="332740" indent="-320040">
              <a:lnSpc>
                <a:spcPct val="100000"/>
              </a:lnSpc>
              <a:spcBef>
                <a:spcPts val="875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90">
                <a:latin typeface="Arial"/>
                <a:cs typeface="Arial"/>
              </a:rPr>
              <a:t>Available</a:t>
            </a:r>
            <a:r>
              <a:rPr dirty="0" sz="2900" spc="-100">
                <a:latin typeface="Arial"/>
                <a:cs typeface="Arial"/>
              </a:rPr>
              <a:t> </a:t>
            </a:r>
            <a:r>
              <a:rPr dirty="0" sz="2900" spc="-150">
                <a:latin typeface="Arial"/>
                <a:cs typeface="Arial"/>
              </a:rPr>
              <a:t>Online</a:t>
            </a:r>
            <a:r>
              <a:rPr dirty="0" sz="2900" spc="-35">
                <a:latin typeface="Arial"/>
                <a:cs typeface="Arial"/>
              </a:rPr>
              <a:t> </a:t>
            </a:r>
            <a:r>
              <a:rPr dirty="0" sz="2900" spc="-235">
                <a:latin typeface="Arial"/>
                <a:cs typeface="Arial"/>
              </a:rPr>
              <a:t>(submit</a:t>
            </a:r>
            <a:r>
              <a:rPr dirty="0" sz="2900" spc="-20">
                <a:latin typeface="Arial"/>
                <a:cs typeface="Arial"/>
              </a:rPr>
              <a:t> via</a:t>
            </a:r>
            <a:r>
              <a:rPr dirty="0" sz="2900" spc="-40">
                <a:latin typeface="Arial"/>
                <a:cs typeface="Arial"/>
              </a:rPr>
              <a:t> </a:t>
            </a:r>
            <a:r>
              <a:rPr dirty="0" sz="2900" spc="-10">
                <a:latin typeface="Arial"/>
                <a:cs typeface="Arial"/>
              </a:rPr>
              <a:t>email)</a:t>
            </a:r>
            <a:endParaRPr sz="29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705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215">
                <a:latin typeface="Arial"/>
                <a:cs typeface="Arial"/>
              </a:rPr>
              <a:t>Logic</a:t>
            </a:r>
            <a:r>
              <a:rPr dirty="0" sz="2900">
                <a:latin typeface="Arial"/>
                <a:cs typeface="Arial"/>
              </a:rPr>
              <a:t> </a:t>
            </a:r>
            <a:r>
              <a:rPr dirty="0" sz="2900" spc="-10">
                <a:latin typeface="Arial"/>
                <a:cs typeface="Arial"/>
              </a:rPr>
              <a:t>Model</a:t>
            </a:r>
            <a:endParaRPr sz="2900">
              <a:latin typeface="Arial"/>
              <a:cs typeface="Arial"/>
            </a:endParaRPr>
          </a:p>
          <a:p>
            <a:pPr marL="332105" indent="-319405">
              <a:lnSpc>
                <a:spcPct val="100000"/>
              </a:lnSpc>
              <a:spcBef>
                <a:spcPts val="700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 spc="-190">
                <a:latin typeface="Arial"/>
                <a:cs typeface="Arial"/>
              </a:rPr>
              <a:t>Supplemental</a:t>
            </a:r>
            <a:r>
              <a:rPr dirty="0" sz="2900" spc="70">
                <a:latin typeface="Arial"/>
                <a:cs typeface="Arial"/>
              </a:rPr>
              <a:t> </a:t>
            </a:r>
            <a:r>
              <a:rPr dirty="0" sz="2900" spc="-45">
                <a:latin typeface="Arial"/>
                <a:cs typeface="Arial"/>
              </a:rPr>
              <a:t>Information</a:t>
            </a:r>
            <a:endParaRPr sz="29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1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50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170">
                <a:latin typeface="Arial"/>
                <a:cs typeface="Arial"/>
              </a:rPr>
              <a:t>Financial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 spc="-254">
                <a:latin typeface="Arial"/>
                <a:cs typeface="Arial"/>
              </a:rPr>
              <a:t>Records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 spc="-155">
                <a:latin typeface="Arial"/>
                <a:cs typeface="Arial"/>
              </a:rPr>
              <a:t>in</a:t>
            </a:r>
            <a:r>
              <a:rPr dirty="0" sz="2600" spc="10">
                <a:latin typeface="Arial"/>
                <a:cs typeface="Arial"/>
              </a:rPr>
              <a:t> </a:t>
            </a:r>
            <a:r>
              <a:rPr dirty="0" sz="2600" spc="-170">
                <a:latin typeface="Arial"/>
                <a:cs typeface="Arial"/>
              </a:rPr>
              <a:t>accordance</a:t>
            </a:r>
            <a:r>
              <a:rPr dirty="0" sz="2600" spc="-20">
                <a:latin typeface="Arial"/>
                <a:cs typeface="Arial"/>
              </a:rPr>
              <a:t> </a:t>
            </a:r>
            <a:r>
              <a:rPr dirty="0" sz="2600" spc="-120">
                <a:latin typeface="Arial"/>
                <a:cs typeface="Arial"/>
              </a:rPr>
              <a:t>with</a:t>
            </a:r>
            <a:r>
              <a:rPr dirty="0" sz="2600">
                <a:latin typeface="Arial"/>
                <a:cs typeface="Arial"/>
              </a:rPr>
              <a:t> </a:t>
            </a:r>
            <a:r>
              <a:rPr dirty="0" sz="2600" spc="-95">
                <a:latin typeface="Arial"/>
                <a:cs typeface="Arial"/>
              </a:rPr>
              <a:t>Audit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 spc="-110">
                <a:latin typeface="Arial"/>
                <a:cs typeface="Arial"/>
              </a:rPr>
              <a:t>Policy</a:t>
            </a:r>
            <a:endParaRPr sz="26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50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175">
                <a:latin typeface="Arial"/>
                <a:cs typeface="Arial"/>
              </a:rPr>
              <a:t>Budget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 spc="-150">
                <a:latin typeface="Arial"/>
                <a:cs typeface="Arial"/>
              </a:rPr>
              <a:t>Variance</a:t>
            </a:r>
            <a:r>
              <a:rPr dirty="0" sz="2600" spc="10">
                <a:latin typeface="Arial"/>
                <a:cs typeface="Arial"/>
              </a:rPr>
              <a:t> </a:t>
            </a:r>
            <a:r>
              <a:rPr dirty="0" sz="2600" spc="-280">
                <a:latin typeface="Arial"/>
                <a:cs typeface="Arial"/>
              </a:rPr>
              <a:t>Form</a:t>
            </a:r>
            <a:endParaRPr sz="26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5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-55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170">
                <a:latin typeface="Arial"/>
                <a:cs typeface="Arial"/>
              </a:rPr>
              <a:t>Program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Staff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 spc="-120">
                <a:latin typeface="Arial"/>
                <a:cs typeface="Arial"/>
              </a:rPr>
              <a:t>Positions</a:t>
            </a:r>
            <a:endParaRPr sz="26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70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170">
                <a:latin typeface="Arial"/>
                <a:cs typeface="Arial"/>
              </a:rPr>
              <a:t>Program</a:t>
            </a:r>
            <a:r>
              <a:rPr dirty="0" sz="2600">
                <a:latin typeface="Arial"/>
                <a:cs typeface="Arial"/>
              </a:rPr>
              <a:t> </a:t>
            </a:r>
            <a:r>
              <a:rPr dirty="0" sz="2600" spc="-125">
                <a:latin typeface="Arial"/>
                <a:cs typeface="Arial"/>
              </a:rPr>
              <a:t>Participant</a:t>
            </a:r>
            <a:r>
              <a:rPr dirty="0" sz="2600" spc="5">
                <a:latin typeface="Arial"/>
                <a:cs typeface="Arial"/>
              </a:rPr>
              <a:t> </a:t>
            </a:r>
            <a:r>
              <a:rPr dirty="0" sz="2600" spc="-95">
                <a:latin typeface="Arial"/>
                <a:cs typeface="Arial"/>
              </a:rPr>
              <a:t>Demographics</a:t>
            </a:r>
            <a:endParaRPr sz="26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662612"/>
            <a:ext cx="1209675" cy="119538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6450" y="5212079"/>
            <a:ext cx="1987550" cy="16459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97790">
              <a:lnSpc>
                <a:spcPct val="100000"/>
              </a:lnSpc>
              <a:spcBef>
                <a:spcPts val="105"/>
              </a:spcBef>
            </a:pPr>
            <a:r>
              <a:rPr dirty="0" spc="-320"/>
              <a:t>Logic</a:t>
            </a:r>
            <a:r>
              <a:rPr dirty="0" spc="-40"/>
              <a:t> </a:t>
            </a:r>
            <a:r>
              <a:rPr dirty="0" spc="-165"/>
              <a:t>Model:</a:t>
            </a:r>
            <a:r>
              <a:rPr dirty="0" spc="-110"/>
              <a:t> </a:t>
            </a:r>
            <a:r>
              <a:rPr dirty="0" spc="-215"/>
              <a:t>Objectives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88340" y="1513752"/>
            <a:ext cx="3686175" cy="267970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795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 spc="-45" b="1">
                <a:latin typeface="Arial"/>
                <a:cs typeface="Arial"/>
              </a:rPr>
              <a:t>S</a:t>
            </a:r>
            <a:r>
              <a:rPr dirty="0" sz="2900" spc="-45">
                <a:latin typeface="Arial"/>
                <a:cs typeface="Arial"/>
              </a:rPr>
              <a:t>pecific</a:t>
            </a:r>
            <a:endParaRPr sz="29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45" b="1">
                <a:latin typeface="Arial"/>
                <a:cs typeface="Arial"/>
              </a:rPr>
              <a:t>M</a:t>
            </a:r>
            <a:r>
              <a:rPr dirty="0" sz="2900" spc="-45">
                <a:latin typeface="Arial"/>
                <a:cs typeface="Arial"/>
              </a:rPr>
              <a:t>easurable</a:t>
            </a:r>
            <a:endParaRPr sz="29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710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80" b="1">
                <a:latin typeface="Arial"/>
                <a:cs typeface="Arial"/>
              </a:rPr>
              <a:t>A</a:t>
            </a:r>
            <a:r>
              <a:rPr dirty="0" sz="2900" spc="-80">
                <a:latin typeface="Arial"/>
                <a:cs typeface="Arial"/>
              </a:rPr>
              <a:t>ggressive/attainable</a:t>
            </a:r>
            <a:endParaRPr sz="29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700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55" b="1">
                <a:latin typeface="Arial"/>
                <a:cs typeface="Arial"/>
              </a:rPr>
              <a:t>R</a:t>
            </a:r>
            <a:r>
              <a:rPr dirty="0" sz="2900" spc="-55">
                <a:latin typeface="Arial"/>
                <a:cs typeface="Arial"/>
              </a:rPr>
              <a:t>elevant</a:t>
            </a:r>
            <a:endParaRPr sz="29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265" b="1">
                <a:latin typeface="Arial"/>
                <a:cs typeface="Arial"/>
              </a:rPr>
              <a:t>T</a:t>
            </a:r>
            <a:r>
              <a:rPr dirty="0" sz="2900" spc="-265">
                <a:latin typeface="Arial"/>
                <a:cs typeface="Arial"/>
              </a:rPr>
              <a:t>ime</a:t>
            </a:r>
            <a:r>
              <a:rPr dirty="0" sz="2900" spc="10">
                <a:latin typeface="Arial"/>
                <a:cs typeface="Arial"/>
              </a:rPr>
              <a:t> </a:t>
            </a:r>
            <a:r>
              <a:rPr dirty="0" sz="2900" spc="-10">
                <a:latin typeface="Arial"/>
                <a:cs typeface="Arial"/>
              </a:rPr>
              <a:t>bound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99060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780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pc="-125"/>
              <a:t>Examples:</a:t>
            </a:r>
          </a:p>
          <a:p>
            <a:pPr marL="652145" marR="180340" indent="-274320">
              <a:lnSpc>
                <a:spcPct val="100000"/>
              </a:lnSpc>
              <a:spcBef>
                <a:spcPts val="615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55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265"/>
              <a:t>Reduce</a:t>
            </a:r>
            <a:r>
              <a:rPr dirty="0" sz="2600" spc="-20"/>
              <a:t> </a:t>
            </a:r>
            <a:r>
              <a:rPr dirty="0" sz="2600" spc="-175"/>
              <a:t>the</a:t>
            </a:r>
            <a:r>
              <a:rPr dirty="0" sz="2600" spc="5"/>
              <a:t> </a:t>
            </a:r>
            <a:r>
              <a:rPr dirty="0" sz="2600" spc="-220"/>
              <a:t>number</a:t>
            </a:r>
            <a:r>
              <a:rPr dirty="0" sz="2600" spc="-20"/>
              <a:t> </a:t>
            </a:r>
            <a:r>
              <a:rPr dirty="0" sz="2600" spc="-25"/>
              <a:t>of </a:t>
            </a:r>
            <a:r>
              <a:rPr dirty="0" sz="2600" spc="-160"/>
              <a:t>high</a:t>
            </a:r>
            <a:r>
              <a:rPr dirty="0" sz="2600" spc="10"/>
              <a:t> </a:t>
            </a:r>
            <a:r>
              <a:rPr dirty="0" sz="2600" spc="-225"/>
              <a:t>school</a:t>
            </a:r>
            <a:r>
              <a:rPr dirty="0" sz="2600" spc="-20"/>
              <a:t> </a:t>
            </a:r>
            <a:r>
              <a:rPr dirty="0" sz="2600" spc="-10"/>
              <a:t>dropouts </a:t>
            </a:r>
            <a:r>
              <a:rPr dirty="0" sz="2600"/>
              <a:t>by</a:t>
            </a:r>
            <a:r>
              <a:rPr dirty="0" sz="2600" spc="-150"/>
              <a:t> </a:t>
            </a:r>
            <a:r>
              <a:rPr dirty="0" sz="2600" spc="-40"/>
              <a:t>50%</a:t>
            </a:r>
            <a:r>
              <a:rPr dirty="0" sz="2600" spc="-140"/>
              <a:t> </a:t>
            </a:r>
            <a:r>
              <a:rPr dirty="0" sz="2600"/>
              <a:t>by</a:t>
            </a:r>
            <a:r>
              <a:rPr dirty="0" sz="2600" spc="-135"/>
              <a:t> </a:t>
            </a:r>
            <a:r>
              <a:rPr dirty="0" sz="2600" spc="-20"/>
              <a:t>20</a:t>
            </a:r>
            <a:r>
              <a:rPr dirty="0" sz="2600" spc="-20">
                <a:latin typeface="Myriad Pro"/>
                <a:cs typeface="Myriad Pro"/>
              </a:rPr>
              <a:t>24</a:t>
            </a:r>
            <a:r>
              <a:rPr dirty="0" sz="2600" spc="-20"/>
              <a:t>.</a:t>
            </a:r>
            <a:endParaRPr sz="2600">
              <a:latin typeface="Myriad Pro"/>
              <a:cs typeface="Myriad Pro"/>
            </a:endParaRPr>
          </a:p>
          <a:p>
            <a:pPr marL="652145" marR="5080" indent="-274320">
              <a:lnSpc>
                <a:spcPct val="100000"/>
              </a:lnSpc>
              <a:spcBef>
                <a:spcPts val="60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70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204"/>
              <a:t>Increase</a:t>
            </a:r>
            <a:r>
              <a:rPr dirty="0" sz="2600" spc="20"/>
              <a:t> </a:t>
            </a:r>
            <a:r>
              <a:rPr dirty="0" sz="2600" spc="-220"/>
              <a:t>number</a:t>
            </a:r>
            <a:r>
              <a:rPr dirty="0" sz="2600" spc="-10"/>
              <a:t> </a:t>
            </a:r>
            <a:r>
              <a:rPr dirty="0" sz="2600" spc="-25"/>
              <a:t>of </a:t>
            </a:r>
            <a:r>
              <a:rPr dirty="0" sz="2600" spc="-185"/>
              <a:t>youth</a:t>
            </a:r>
            <a:r>
              <a:rPr dirty="0" sz="2600" spc="-55"/>
              <a:t> </a:t>
            </a:r>
            <a:r>
              <a:rPr dirty="0" sz="2600" spc="-95"/>
              <a:t>and</a:t>
            </a:r>
            <a:r>
              <a:rPr dirty="0" sz="2600" spc="-25"/>
              <a:t> </a:t>
            </a:r>
            <a:r>
              <a:rPr dirty="0" sz="2600" spc="-10"/>
              <a:t>adults </a:t>
            </a:r>
            <a:r>
              <a:rPr dirty="0" sz="2600" spc="-105"/>
              <a:t>practicing</a:t>
            </a:r>
            <a:r>
              <a:rPr dirty="0" sz="2600" spc="-30"/>
              <a:t> </a:t>
            </a:r>
            <a:r>
              <a:rPr dirty="0" sz="2600"/>
              <a:t>a</a:t>
            </a:r>
            <a:r>
              <a:rPr dirty="0" sz="2600" spc="-10"/>
              <a:t> healthy </a:t>
            </a:r>
            <a:r>
              <a:rPr dirty="0" sz="2600" spc="-75"/>
              <a:t>lifestyle</a:t>
            </a:r>
            <a:r>
              <a:rPr dirty="0" sz="2600" spc="-100"/>
              <a:t> </a:t>
            </a:r>
            <a:r>
              <a:rPr dirty="0" sz="2600"/>
              <a:t>by</a:t>
            </a:r>
            <a:r>
              <a:rPr dirty="0" sz="2600" spc="-65"/>
              <a:t> </a:t>
            </a:r>
            <a:r>
              <a:rPr dirty="0" sz="2600" spc="-155"/>
              <a:t>one-</a:t>
            </a:r>
            <a:r>
              <a:rPr dirty="0" sz="2600" spc="-60"/>
              <a:t>third</a:t>
            </a:r>
            <a:r>
              <a:rPr dirty="0" sz="2600" spc="-100"/>
              <a:t> </a:t>
            </a:r>
            <a:r>
              <a:rPr dirty="0" sz="2600" spc="-135"/>
              <a:t>in </a:t>
            </a:r>
            <a:r>
              <a:rPr dirty="0" sz="2600" spc="-25"/>
              <a:t>five</a:t>
            </a:r>
            <a:r>
              <a:rPr dirty="0" sz="2600" spc="-160"/>
              <a:t> </a:t>
            </a:r>
            <a:r>
              <a:rPr dirty="0" sz="2600" spc="-10"/>
              <a:t>years.</a:t>
            </a:r>
            <a:endParaRPr sz="2600">
              <a:latin typeface="Segoe UI Symbol"/>
              <a:cs typeface="Segoe UI Symbo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662612"/>
            <a:ext cx="1209675" cy="119538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56450" y="5212079"/>
            <a:ext cx="1987550" cy="16459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05"/>
              </a:spcBef>
            </a:pPr>
            <a:r>
              <a:rPr dirty="0" spc="-320"/>
              <a:t>Logic</a:t>
            </a:r>
            <a:r>
              <a:rPr dirty="0" spc="-45"/>
              <a:t> </a:t>
            </a:r>
            <a:r>
              <a:rPr dirty="0" spc="-165"/>
              <a:t>Model:</a:t>
            </a:r>
            <a:r>
              <a:rPr dirty="0" spc="-85"/>
              <a:t> </a:t>
            </a:r>
            <a:r>
              <a:rPr dirty="0" spc="-360"/>
              <a:t>Inputs</a:t>
            </a:r>
            <a:r>
              <a:rPr dirty="0" spc="-25"/>
              <a:t> </a:t>
            </a:r>
            <a:r>
              <a:rPr dirty="0"/>
              <a:t>&amp;</a:t>
            </a:r>
            <a:r>
              <a:rPr dirty="0" spc="-25"/>
              <a:t> </a:t>
            </a:r>
            <a:r>
              <a:rPr dirty="0" spc="-290"/>
              <a:t>Outputs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688340" y="2455290"/>
            <a:ext cx="3047365" cy="2359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2740" marR="5080" indent="-320675">
              <a:lnSpc>
                <a:spcPct val="100000"/>
              </a:lnSpc>
              <a:spcBef>
                <a:spcPts val="100"/>
              </a:spcBef>
              <a:buClr>
                <a:srgbClr val="7B9DDF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dirty="0" sz="2400" spc="-270">
                <a:latin typeface="Arial"/>
                <a:cs typeface="Arial"/>
              </a:rPr>
              <a:t>Resources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65">
                <a:latin typeface="Arial"/>
                <a:cs typeface="Arial"/>
              </a:rPr>
              <a:t>allocated </a:t>
            </a:r>
            <a:r>
              <a:rPr dirty="0" sz="2400" spc="-60">
                <a:latin typeface="Arial"/>
                <a:cs typeface="Arial"/>
              </a:rPr>
              <a:t>to </a:t>
            </a:r>
            <a:r>
              <a:rPr dirty="0" sz="2400" spc="-95">
                <a:latin typeface="Arial"/>
                <a:cs typeface="Arial"/>
              </a:rPr>
              <a:t>program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&amp;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activities</a:t>
            </a:r>
            <a:endParaRPr sz="24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7B9DDF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dirty="0" sz="2400" spc="-90">
                <a:latin typeface="Arial"/>
                <a:cs typeface="Arial"/>
              </a:rPr>
              <a:t>Examples:</a:t>
            </a:r>
            <a:endParaRPr sz="24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30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480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000" spc="220">
                <a:latin typeface="Arial"/>
                <a:cs typeface="Arial"/>
              </a:rPr>
              <a:t>#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staff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&amp;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45">
                <a:latin typeface="Arial"/>
                <a:cs typeface="Arial"/>
              </a:rPr>
              <a:t>volunteers</a:t>
            </a:r>
            <a:endParaRPr sz="20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75">
                <a:solidFill>
                  <a:srgbClr val="FF9900"/>
                </a:solidFill>
                <a:latin typeface="Segoe UI Symbol"/>
                <a:cs typeface="Segoe UI Symbol"/>
              </a:rPr>
              <a:t>  </a:t>
            </a:r>
            <a:r>
              <a:rPr dirty="0" sz="2000" spc="220">
                <a:latin typeface="Arial"/>
                <a:cs typeface="Arial"/>
              </a:rPr>
              <a:t>#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75">
                <a:latin typeface="Arial"/>
                <a:cs typeface="Arial"/>
              </a:rPr>
              <a:t>dollars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spent</a:t>
            </a:r>
            <a:endParaRPr sz="2000">
              <a:latin typeface="Arial"/>
              <a:cs typeface="Arial"/>
            </a:endParaRPr>
          </a:p>
          <a:p>
            <a:pPr marL="378460">
              <a:lnSpc>
                <a:spcPct val="100000"/>
              </a:lnSpc>
              <a:spcBef>
                <a:spcPts val="605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65">
                <a:solidFill>
                  <a:srgbClr val="FF9900"/>
                </a:solidFill>
                <a:latin typeface="Segoe UI Symbol"/>
                <a:cs typeface="Segoe UI Symbol"/>
              </a:rPr>
              <a:t>  </a:t>
            </a:r>
            <a:r>
              <a:rPr dirty="0" sz="2000" spc="220">
                <a:latin typeface="Arial"/>
                <a:cs typeface="Arial"/>
              </a:rPr>
              <a:t>#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90">
                <a:latin typeface="Arial"/>
                <a:cs typeface="Arial"/>
              </a:rPr>
              <a:t>hours</a:t>
            </a:r>
            <a:r>
              <a:rPr dirty="0" sz="2000" spc="-20">
                <a:latin typeface="Arial"/>
                <a:cs typeface="Arial"/>
              </a:rPr>
              <a:t> committed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880228" y="2366898"/>
            <a:ext cx="3691890" cy="934085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795"/>
              </a:spcBef>
              <a:buClr>
                <a:srgbClr val="7B9DDF"/>
              </a:buClr>
              <a:buSzPct val="60416"/>
              <a:buFont typeface="Wingdings"/>
              <a:buChar char=""/>
              <a:tabLst>
                <a:tab pos="332105" algn="l"/>
              </a:tabLst>
            </a:pPr>
            <a:r>
              <a:rPr dirty="0" sz="2400" spc="-225">
                <a:latin typeface="Arial"/>
                <a:cs typeface="Arial"/>
              </a:rPr>
              <a:t>Amount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70">
                <a:latin typeface="Arial"/>
                <a:cs typeface="Arial"/>
              </a:rPr>
              <a:t> </a:t>
            </a:r>
            <a:r>
              <a:rPr dirty="0" sz="2400" spc="-160">
                <a:latin typeface="Arial"/>
                <a:cs typeface="Arial"/>
              </a:rPr>
              <a:t>service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45">
                <a:latin typeface="Arial"/>
                <a:cs typeface="Arial"/>
              </a:rPr>
              <a:t>provided</a:t>
            </a:r>
            <a:endParaRPr sz="2400">
              <a:latin typeface="Arial"/>
              <a:cs typeface="Arial"/>
            </a:endParaRPr>
          </a:p>
          <a:p>
            <a:pPr marL="332105" indent="-319405">
              <a:lnSpc>
                <a:spcPct val="100000"/>
              </a:lnSpc>
              <a:spcBef>
                <a:spcPts val="695"/>
              </a:spcBef>
              <a:buClr>
                <a:srgbClr val="7B9DDF"/>
              </a:buClr>
              <a:buSzPct val="60416"/>
              <a:buFont typeface="Wingdings"/>
              <a:buChar char=""/>
              <a:tabLst>
                <a:tab pos="332105" algn="l"/>
              </a:tabLst>
            </a:pPr>
            <a:r>
              <a:rPr dirty="0" sz="2400" spc="-90">
                <a:latin typeface="Arial"/>
                <a:cs typeface="Arial"/>
              </a:rPr>
              <a:t>Examples: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245989" y="3279114"/>
            <a:ext cx="2496185" cy="155003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65">
                <a:solidFill>
                  <a:srgbClr val="FF9900"/>
                </a:solidFill>
                <a:latin typeface="Segoe UI Symbol"/>
                <a:cs typeface="Segoe UI Symbol"/>
              </a:rPr>
              <a:t>  </a:t>
            </a:r>
            <a:r>
              <a:rPr dirty="0" sz="2000" spc="220">
                <a:latin typeface="Arial"/>
                <a:cs typeface="Arial"/>
              </a:rPr>
              <a:t>#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participants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80">
                <a:solidFill>
                  <a:srgbClr val="FF9900"/>
                </a:solidFill>
                <a:latin typeface="Segoe UI Symbol"/>
                <a:cs typeface="Segoe UI Symbol"/>
              </a:rPr>
              <a:t>  </a:t>
            </a:r>
            <a:r>
              <a:rPr dirty="0" sz="2000" spc="220">
                <a:latin typeface="Arial"/>
                <a:cs typeface="Arial"/>
              </a:rPr>
              <a:t>#</a:t>
            </a:r>
            <a:r>
              <a:rPr dirty="0" sz="2000">
                <a:latin typeface="Arial"/>
                <a:cs typeface="Arial"/>
              </a:rPr>
              <a:t> </a:t>
            </a:r>
            <a:r>
              <a:rPr dirty="0" sz="2000" spc="-170">
                <a:latin typeface="Arial"/>
                <a:cs typeface="Arial"/>
              </a:rPr>
              <a:t>meals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provided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65">
                <a:solidFill>
                  <a:srgbClr val="FF9900"/>
                </a:solidFill>
                <a:latin typeface="Segoe UI Symbol"/>
                <a:cs typeface="Segoe UI Symbol"/>
              </a:rPr>
              <a:t>  </a:t>
            </a:r>
            <a:r>
              <a:rPr dirty="0" sz="2000" spc="220">
                <a:latin typeface="Arial"/>
                <a:cs typeface="Arial"/>
              </a:rPr>
              <a:t>#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70">
                <a:latin typeface="Arial"/>
                <a:cs typeface="Arial"/>
              </a:rPr>
              <a:t>programs/activities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400" spc="70">
                <a:solidFill>
                  <a:srgbClr val="FF9900"/>
                </a:solidFill>
                <a:latin typeface="Segoe UI Symbol"/>
                <a:cs typeface="Segoe UI Symbol"/>
              </a:rPr>
              <a:t>  </a:t>
            </a:r>
            <a:r>
              <a:rPr dirty="0" sz="2000" spc="220">
                <a:latin typeface="Arial"/>
                <a:cs typeface="Arial"/>
              </a:rPr>
              <a:t>#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-95">
                <a:latin typeface="Arial"/>
                <a:cs typeface="Arial"/>
              </a:rPr>
              <a:t>widgets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created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09600" y="1752600"/>
            <a:ext cx="3886200" cy="640080"/>
          </a:xfrm>
          <a:prstGeom prst="rect">
            <a:avLst/>
          </a:prstGeom>
          <a:solidFill>
            <a:srgbClr val="7B9DDF"/>
          </a:solidFill>
        </p:spPr>
        <p:txBody>
          <a:bodyPr wrap="square" lIns="0" tIns="546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0"/>
              </a:spcBef>
            </a:pPr>
            <a:r>
              <a:rPr dirty="0" sz="3200" spc="-90" b="1">
                <a:solidFill>
                  <a:srgbClr val="FFFFFF"/>
                </a:solidFill>
                <a:latin typeface="Arial"/>
                <a:cs typeface="Arial"/>
              </a:rPr>
              <a:t>Inputs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800600" y="1752600"/>
            <a:ext cx="3886200" cy="640080"/>
          </a:xfrm>
          <a:prstGeom prst="rect">
            <a:avLst/>
          </a:prstGeom>
          <a:solidFill>
            <a:srgbClr val="F5CD2C"/>
          </a:solidFill>
        </p:spPr>
        <p:txBody>
          <a:bodyPr wrap="square" lIns="0" tIns="5461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430"/>
              </a:spcBef>
            </a:pPr>
            <a:r>
              <a:rPr dirty="0" sz="3200" spc="-275" b="1">
                <a:solidFill>
                  <a:srgbClr val="FFFFFF"/>
                </a:solidFill>
                <a:latin typeface="Arial"/>
                <a:cs typeface="Arial"/>
              </a:rPr>
              <a:t>Outputs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662612"/>
            <a:ext cx="1209675" cy="1195387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612140" y="4965953"/>
            <a:ext cx="70637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80">
                <a:solidFill>
                  <a:srgbClr val="C00000"/>
                </a:solidFill>
                <a:latin typeface="Arial"/>
                <a:cs typeface="Arial"/>
              </a:rPr>
              <a:t>These</a:t>
            </a:r>
            <a:r>
              <a:rPr dirty="0" sz="2400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C00000"/>
                </a:solidFill>
                <a:latin typeface="Arial"/>
                <a:cs typeface="Arial"/>
              </a:rPr>
              <a:t>are</a:t>
            </a:r>
            <a:r>
              <a:rPr dirty="0" sz="2400" spc="-7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spc="-85">
                <a:solidFill>
                  <a:srgbClr val="C00000"/>
                </a:solidFill>
                <a:latin typeface="Arial"/>
                <a:cs typeface="Arial"/>
              </a:rPr>
              <a:t>workload</a:t>
            </a:r>
            <a:r>
              <a:rPr dirty="0" sz="2400" spc="-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spc="-229">
                <a:solidFill>
                  <a:srgbClr val="C00000"/>
                </a:solidFill>
                <a:latin typeface="Arial"/>
                <a:cs typeface="Arial"/>
              </a:rPr>
              <a:t>numbers,</a:t>
            </a:r>
            <a:r>
              <a:rPr dirty="0" sz="2400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spc="-160">
                <a:solidFill>
                  <a:srgbClr val="C00000"/>
                </a:solidFill>
                <a:latin typeface="Arial"/>
                <a:cs typeface="Arial"/>
              </a:rPr>
              <a:t>not</a:t>
            </a:r>
            <a:r>
              <a:rPr dirty="0" sz="2400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spc="-80">
                <a:solidFill>
                  <a:srgbClr val="C00000"/>
                </a:solidFill>
                <a:latin typeface="Arial"/>
                <a:cs typeface="Arial"/>
              </a:rPr>
              <a:t>true</a:t>
            </a:r>
            <a:r>
              <a:rPr dirty="0" sz="2400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spc="-125">
                <a:solidFill>
                  <a:srgbClr val="C00000"/>
                </a:solidFill>
                <a:latin typeface="Arial"/>
                <a:cs typeface="Arial"/>
              </a:rPr>
              <a:t>indicators</a:t>
            </a:r>
            <a:r>
              <a:rPr dirty="0" sz="2400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dirty="0" sz="2400" spc="3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spc="-130">
                <a:solidFill>
                  <a:srgbClr val="C00000"/>
                </a:solidFill>
                <a:latin typeface="Arial"/>
                <a:cs typeface="Arial"/>
              </a:rPr>
              <a:t>results.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105"/>
              </a:spcBef>
            </a:pPr>
            <a:r>
              <a:rPr dirty="0" spc="-320"/>
              <a:t>Logic</a:t>
            </a:r>
            <a:r>
              <a:rPr dirty="0" spc="-40"/>
              <a:t> </a:t>
            </a:r>
            <a:r>
              <a:rPr dirty="0" spc="-165"/>
              <a:t>Model:</a:t>
            </a:r>
            <a:r>
              <a:rPr dirty="0" spc="-110"/>
              <a:t> </a:t>
            </a:r>
            <a:r>
              <a:rPr dirty="0" spc="-415"/>
              <a:t>Outcomes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1387" y="1524420"/>
            <a:ext cx="7943850" cy="388874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795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110">
                <a:latin typeface="Arial"/>
                <a:cs typeface="Arial"/>
              </a:rPr>
              <a:t>Objective</a:t>
            </a:r>
            <a:r>
              <a:rPr dirty="0" sz="2900" spc="-25">
                <a:latin typeface="Arial"/>
                <a:cs typeface="Arial"/>
              </a:rPr>
              <a:t> </a:t>
            </a:r>
            <a:r>
              <a:rPr dirty="0" sz="2900" spc="-180">
                <a:latin typeface="Arial"/>
                <a:cs typeface="Arial"/>
              </a:rPr>
              <a:t>associated</a:t>
            </a:r>
            <a:r>
              <a:rPr dirty="0" sz="2900" spc="-40">
                <a:latin typeface="Arial"/>
                <a:cs typeface="Arial"/>
              </a:rPr>
              <a:t> </a:t>
            </a:r>
            <a:r>
              <a:rPr dirty="0" sz="2900" spc="-125">
                <a:latin typeface="Arial"/>
                <a:cs typeface="Arial"/>
              </a:rPr>
              <a:t>with</a:t>
            </a:r>
            <a:r>
              <a:rPr dirty="0" sz="2900">
                <a:latin typeface="Arial"/>
                <a:cs typeface="Arial"/>
              </a:rPr>
              <a:t> </a:t>
            </a:r>
            <a:r>
              <a:rPr dirty="0" sz="2900" spc="-20">
                <a:latin typeface="Arial"/>
                <a:cs typeface="Arial"/>
              </a:rPr>
              <a:t>goal</a:t>
            </a:r>
            <a:endParaRPr sz="29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165">
                <a:latin typeface="Arial"/>
                <a:cs typeface="Arial"/>
              </a:rPr>
              <a:t>Indicators</a:t>
            </a:r>
            <a:r>
              <a:rPr dirty="0" sz="2900" spc="-45">
                <a:latin typeface="Arial"/>
                <a:cs typeface="Arial"/>
              </a:rPr>
              <a:t> </a:t>
            </a:r>
            <a:r>
              <a:rPr dirty="0" sz="2900">
                <a:latin typeface="Arial"/>
                <a:cs typeface="Arial"/>
              </a:rPr>
              <a:t>of</a:t>
            </a:r>
            <a:r>
              <a:rPr dirty="0" sz="2900" spc="-10">
                <a:latin typeface="Arial"/>
                <a:cs typeface="Arial"/>
              </a:rPr>
              <a:t> </a:t>
            </a:r>
            <a:r>
              <a:rPr dirty="0" sz="2900" spc="-375">
                <a:latin typeface="Arial"/>
                <a:cs typeface="Arial"/>
              </a:rPr>
              <a:t>success</a:t>
            </a:r>
            <a:r>
              <a:rPr dirty="0" sz="2900" spc="-35">
                <a:latin typeface="Arial"/>
                <a:cs typeface="Arial"/>
              </a:rPr>
              <a:t> </a:t>
            </a:r>
            <a:r>
              <a:rPr dirty="0" sz="2900">
                <a:latin typeface="Arial"/>
                <a:cs typeface="Arial"/>
              </a:rPr>
              <a:t>or</a:t>
            </a:r>
            <a:r>
              <a:rPr dirty="0" sz="2900" spc="-30">
                <a:latin typeface="Arial"/>
                <a:cs typeface="Arial"/>
              </a:rPr>
              <a:t> </a:t>
            </a:r>
            <a:r>
              <a:rPr dirty="0" sz="2900" spc="-10">
                <a:latin typeface="Arial"/>
                <a:cs typeface="Arial"/>
              </a:rPr>
              <a:t>quality</a:t>
            </a:r>
            <a:endParaRPr sz="29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710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10">
                <a:latin typeface="Arial"/>
                <a:cs typeface="Arial"/>
              </a:rPr>
              <a:t>What</a:t>
            </a:r>
            <a:r>
              <a:rPr dirty="0" sz="2900" spc="-105">
                <a:latin typeface="Arial"/>
                <a:cs typeface="Arial"/>
              </a:rPr>
              <a:t> </a:t>
            </a:r>
            <a:r>
              <a:rPr dirty="0" sz="2900">
                <a:latin typeface="Arial"/>
                <a:cs typeface="Arial"/>
              </a:rPr>
              <a:t>did</a:t>
            </a:r>
            <a:r>
              <a:rPr dirty="0" sz="2900" spc="-60">
                <a:latin typeface="Arial"/>
                <a:cs typeface="Arial"/>
              </a:rPr>
              <a:t> </a:t>
            </a:r>
            <a:r>
              <a:rPr dirty="0" sz="2900" spc="-165">
                <a:latin typeface="Arial"/>
                <a:cs typeface="Arial"/>
              </a:rPr>
              <a:t>the</a:t>
            </a:r>
            <a:r>
              <a:rPr dirty="0" sz="2900" spc="-35">
                <a:latin typeface="Arial"/>
                <a:cs typeface="Arial"/>
              </a:rPr>
              <a:t> </a:t>
            </a:r>
            <a:r>
              <a:rPr dirty="0" sz="2900" spc="-204">
                <a:latin typeface="Arial"/>
                <a:cs typeface="Arial"/>
              </a:rPr>
              <a:t>outputs</a:t>
            </a:r>
            <a:r>
              <a:rPr dirty="0" sz="2900" spc="-25">
                <a:latin typeface="Arial"/>
                <a:cs typeface="Arial"/>
              </a:rPr>
              <a:t> </a:t>
            </a:r>
            <a:r>
              <a:rPr dirty="0" sz="2900" spc="-80">
                <a:latin typeface="Arial"/>
                <a:cs typeface="Arial"/>
              </a:rPr>
              <a:t>produce?</a:t>
            </a:r>
            <a:endParaRPr sz="2900">
              <a:latin typeface="Arial"/>
              <a:cs typeface="Arial"/>
            </a:endParaRPr>
          </a:p>
          <a:p>
            <a:pPr marL="332105" indent="-319405">
              <a:lnSpc>
                <a:spcPct val="100000"/>
              </a:lnSpc>
              <a:spcBef>
                <a:spcPts val="700"/>
              </a:spcBef>
              <a:buClr>
                <a:srgbClr val="7B9DDF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 spc="-80">
                <a:latin typeface="Arial"/>
                <a:cs typeface="Arial"/>
              </a:rPr>
              <a:t>Example:</a:t>
            </a:r>
            <a:endParaRPr sz="2900">
              <a:latin typeface="Arial"/>
              <a:cs typeface="Arial"/>
            </a:endParaRPr>
          </a:p>
          <a:p>
            <a:pPr marL="652780" marR="142875" indent="-274320">
              <a:lnSpc>
                <a:spcPct val="100000"/>
              </a:lnSpc>
              <a:spcBef>
                <a:spcPts val="610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50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185">
                <a:latin typeface="Arial"/>
                <a:cs typeface="Arial"/>
              </a:rPr>
              <a:t>Number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of</a:t>
            </a:r>
            <a:r>
              <a:rPr dirty="0" sz="2600" spc="75">
                <a:latin typeface="Arial"/>
                <a:cs typeface="Arial"/>
              </a:rPr>
              <a:t> </a:t>
            </a:r>
            <a:r>
              <a:rPr dirty="0" sz="2600" spc="-165">
                <a:latin typeface="Arial"/>
                <a:cs typeface="Arial"/>
              </a:rPr>
              <a:t>high</a:t>
            </a:r>
            <a:r>
              <a:rPr dirty="0" sz="2600">
                <a:latin typeface="Arial"/>
                <a:cs typeface="Arial"/>
              </a:rPr>
              <a:t> </a:t>
            </a:r>
            <a:r>
              <a:rPr dirty="0" sz="2600" spc="-220">
                <a:latin typeface="Arial"/>
                <a:cs typeface="Arial"/>
              </a:rPr>
              <a:t>school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 spc="-155">
                <a:latin typeface="Arial"/>
                <a:cs typeface="Arial"/>
              </a:rPr>
              <a:t>dropouts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 spc="-150">
                <a:latin typeface="Arial"/>
                <a:cs typeface="Arial"/>
              </a:rPr>
              <a:t>decreased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 spc="-110">
                <a:latin typeface="Arial"/>
                <a:cs typeface="Arial"/>
              </a:rPr>
              <a:t>from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50</a:t>
            </a:r>
            <a:r>
              <a:rPr dirty="0" sz="2600" spc="15">
                <a:latin typeface="Arial"/>
                <a:cs typeface="Arial"/>
              </a:rPr>
              <a:t> </a:t>
            </a:r>
            <a:r>
              <a:rPr dirty="0" sz="2600" spc="-25">
                <a:latin typeface="Arial"/>
                <a:cs typeface="Arial"/>
              </a:rPr>
              <a:t>to </a:t>
            </a:r>
            <a:r>
              <a:rPr dirty="0" sz="2600">
                <a:latin typeface="Arial"/>
                <a:cs typeface="Arial"/>
              </a:rPr>
              <a:t>40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(20%).</a:t>
            </a:r>
            <a:endParaRPr sz="2600">
              <a:latin typeface="Arial"/>
              <a:cs typeface="Arial"/>
            </a:endParaRPr>
          </a:p>
          <a:p>
            <a:pPr marL="652780" marR="5080" indent="-274320">
              <a:lnSpc>
                <a:spcPct val="100000"/>
              </a:lnSpc>
              <a:spcBef>
                <a:spcPts val="605"/>
              </a:spcBef>
            </a:pPr>
            <a:r>
              <a:rPr dirty="0" sz="1800">
                <a:solidFill>
                  <a:srgbClr val="FF9900"/>
                </a:solidFill>
                <a:latin typeface="Segoe UI Symbol"/>
                <a:cs typeface="Segoe UI Symbol"/>
              </a:rPr>
              <a:t>🞑</a:t>
            </a:r>
            <a:r>
              <a:rPr dirty="0" sz="1800" spc="45">
                <a:solidFill>
                  <a:srgbClr val="FF9900"/>
                </a:solidFill>
                <a:latin typeface="Segoe UI Symbol"/>
                <a:cs typeface="Segoe UI Symbol"/>
              </a:rPr>
              <a:t> </a:t>
            </a:r>
            <a:r>
              <a:rPr dirty="0" sz="2600" spc="-195">
                <a:latin typeface="Arial"/>
                <a:cs typeface="Arial"/>
              </a:rPr>
              <a:t>Increase</a:t>
            </a:r>
            <a:r>
              <a:rPr dirty="0" sz="2600" spc="-10">
                <a:latin typeface="Arial"/>
                <a:cs typeface="Arial"/>
              </a:rPr>
              <a:t> </a:t>
            </a:r>
            <a:r>
              <a:rPr dirty="0" sz="2600" spc="-155">
                <a:latin typeface="Arial"/>
                <a:cs typeface="Arial"/>
              </a:rPr>
              <a:t>in</a:t>
            </a:r>
            <a:r>
              <a:rPr dirty="0" sz="2600" spc="10">
                <a:latin typeface="Arial"/>
                <a:cs typeface="Arial"/>
              </a:rPr>
              <a:t> </a:t>
            </a:r>
            <a:r>
              <a:rPr dirty="0" sz="2600" spc="-225">
                <a:latin typeface="Arial"/>
                <a:cs typeface="Arial"/>
              </a:rPr>
              <a:t>number</a:t>
            </a:r>
            <a:r>
              <a:rPr dirty="0" sz="2600" spc="-2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of</a:t>
            </a:r>
            <a:r>
              <a:rPr dirty="0" sz="2600" spc="85">
                <a:latin typeface="Arial"/>
                <a:cs typeface="Arial"/>
              </a:rPr>
              <a:t> </a:t>
            </a:r>
            <a:r>
              <a:rPr dirty="0" sz="2600" spc="-145">
                <a:latin typeface="Arial"/>
                <a:cs typeface="Arial"/>
              </a:rPr>
              <a:t>adults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 spc="-70">
                <a:latin typeface="Arial"/>
                <a:cs typeface="Arial"/>
              </a:rPr>
              <a:t>reporting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 spc="-130">
                <a:latin typeface="Arial"/>
                <a:cs typeface="Arial"/>
              </a:rPr>
              <a:t>healthy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 spc="-85">
                <a:latin typeface="Arial"/>
                <a:cs typeface="Arial"/>
              </a:rPr>
              <a:t>lifestyles </a:t>
            </a:r>
            <a:r>
              <a:rPr dirty="0" sz="2600">
                <a:latin typeface="Arial"/>
                <a:cs typeface="Arial"/>
              </a:rPr>
              <a:t>by</a:t>
            </a:r>
            <a:r>
              <a:rPr dirty="0" sz="2600" spc="-150">
                <a:latin typeface="Arial"/>
                <a:cs typeface="Arial"/>
              </a:rPr>
              <a:t> </a:t>
            </a:r>
            <a:r>
              <a:rPr dirty="0" sz="2600" spc="-20">
                <a:latin typeface="Arial"/>
                <a:cs typeface="Arial"/>
              </a:rPr>
              <a:t>10%.</a:t>
            </a:r>
            <a:endParaRPr sz="26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662612"/>
            <a:ext cx="1209675" cy="119538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6450" y="5212079"/>
            <a:ext cx="1987550" cy="16459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01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spurvis</dc:creator>
  <dc:title>Slide 1</dc:title>
  <dcterms:created xsi:type="dcterms:W3CDTF">2024-08-26T16:47:01Z</dcterms:created>
  <dcterms:modified xsi:type="dcterms:W3CDTF">2024-08-26T16:47:01Z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2024-08-26T00:00:00Z</vt:filetime>
  </property>
  <property fmtid="{D5CDD505-2E9C-101B-9397-08002B2CF9AE}" pid="5" name="Producer">
    <vt:lpwstr>Microsoft® PowerPoint® 2010</vt:lpwstr>
  </property>
</Properties>
</file>